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94" r:id="rId5"/>
    <p:sldId id="260" r:id="rId6"/>
    <p:sldId id="261" r:id="rId7"/>
    <p:sldId id="290" r:id="rId8"/>
    <p:sldId id="291" r:id="rId9"/>
    <p:sldId id="262" r:id="rId10"/>
    <p:sldId id="263" r:id="rId11"/>
    <p:sldId id="288" r:id="rId12"/>
    <p:sldId id="301" r:id="rId13"/>
    <p:sldId id="264" r:id="rId14"/>
    <p:sldId id="266" r:id="rId15"/>
    <p:sldId id="265" r:id="rId16"/>
    <p:sldId id="300" r:id="rId17"/>
    <p:sldId id="282" r:id="rId18"/>
    <p:sldId id="267" r:id="rId19"/>
    <p:sldId id="268" r:id="rId20"/>
    <p:sldId id="277" r:id="rId21"/>
    <p:sldId id="269" r:id="rId22"/>
    <p:sldId id="270" r:id="rId23"/>
    <p:sldId id="271" r:id="rId24"/>
    <p:sldId id="287" r:id="rId25"/>
    <p:sldId id="298" r:id="rId26"/>
    <p:sldId id="295" r:id="rId27"/>
    <p:sldId id="297" r:id="rId28"/>
    <p:sldId id="272" r:id="rId29"/>
    <p:sldId id="296" r:id="rId30"/>
    <p:sldId id="289" r:id="rId31"/>
    <p:sldId id="299" r:id="rId32"/>
    <p:sldId id="274" r:id="rId33"/>
    <p:sldId id="275" r:id="rId34"/>
    <p:sldId id="276" r:id="rId35"/>
    <p:sldId id="302" r:id="rId36"/>
    <p:sldId id="278" r:id="rId37"/>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954"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003FED6-A509-4466-9570-E4B91F51145B}" type="datetimeFigureOut">
              <a:rPr lang="en-ZW" smtClean="0"/>
              <a:t>24/4/2019</a:t>
            </a:fld>
            <a:endParaRPr lang="en-ZW"/>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FB975F8-EF78-433E-873C-8BB851CF62DE}" type="slidenum">
              <a:rPr lang="en-ZW" smtClean="0"/>
              <a:t>‹#›</a:t>
            </a:fld>
            <a:endParaRPr lang="en-ZW"/>
          </a:p>
        </p:txBody>
      </p:sp>
    </p:spTree>
    <p:extLst>
      <p:ext uri="{BB962C8B-B14F-4D97-AF65-F5344CB8AC3E}">
        <p14:creationId xmlns:p14="http://schemas.microsoft.com/office/powerpoint/2010/main" val="4085323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rgbClr val="EBEBEB"/>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800" b="0" i="0">
                <a:solidFill>
                  <a:srgbClr val="404040"/>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rgbClr val="EBEBEB"/>
                </a:solidFill>
                <a:latin typeface="Verdana"/>
                <a:cs typeface="Verdan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1E5154"/>
          </a:solidFill>
        </p:spPr>
        <p:txBody>
          <a:bodyPr wrap="square" lIns="0" tIns="0" rIns="0" bIns="0" rtlCol="0"/>
          <a:lstStyle/>
          <a:p>
            <a:endParaRPr/>
          </a:p>
        </p:txBody>
      </p:sp>
      <p:sp>
        <p:nvSpPr>
          <p:cNvPr id="17" name="bk object 17"/>
          <p:cNvSpPr/>
          <p:nvPr/>
        </p:nvSpPr>
        <p:spPr>
          <a:xfrm>
            <a:off x="10398252" y="0"/>
            <a:ext cx="760488" cy="1203960"/>
          </a:xfrm>
          <a:prstGeom prst="rect">
            <a:avLst/>
          </a:prstGeom>
          <a:blipFill>
            <a:blip r:embed="rId2" cstate="print"/>
            <a:stretch>
              <a:fillRect/>
            </a:stretch>
          </a:blipFill>
        </p:spPr>
        <p:txBody>
          <a:bodyPr wrap="square" lIns="0" tIns="0" rIns="0" bIns="0" rtlCol="0"/>
          <a:lstStyle/>
          <a:p>
            <a:endParaRPr/>
          </a:p>
        </p:txBody>
      </p:sp>
      <p:sp>
        <p:nvSpPr>
          <p:cNvPr id="18" name="bk object 18"/>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7200" b="1" i="0">
                <a:solidFill>
                  <a:srgbClr val="EBEBEB"/>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1123676" y="0"/>
            <a:ext cx="1068705" cy="1270"/>
          </a:xfrm>
          <a:custGeom>
            <a:avLst/>
            <a:gdLst/>
            <a:ahLst/>
            <a:cxnLst/>
            <a:rect l="l" t="t" r="r" b="b"/>
            <a:pathLst>
              <a:path w="1068704" h="1270">
                <a:moveTo>
                  <a:pt x="0" y="1270"/>
                </a:moveTo>
                <a:lnTo>
                  <a:pt x="1068324" y="1270"/>
                </a:lnTo>
                <a:lnTo>
                  <a:pt x="1068324" y="0"/>
                </a:lnTo>
                <a:lnTo>
                  <a:pt x="0" y="0"/>
                </a:lnTo>
                <a:lnTo>
                  <a:pt x="0" y="1270"/>
                </a:lnTo>
                <a:close/>
              </a:path>
            </a:pathLst>
          </a:custGeom>
          <a:solidFill>
            <a:srgbClr val="1E5154"/>
          </a:solidFill>
        </p:spPr>
        <p:txBody>
          <a:bodyPr wrap="square" lIns="0" tIns="0" rIns="0" bIns="0" rtlCol="0"/>
          <a:lstStyle/>
          <a:p>
            <a:endParaRPr/>
          </a:p>
        </p:txBody>
      </p:sp>
      <p:sp>
        <p:nvSpPr>
          <p:cNvPr id="17" name="bk object 17"/>
          <p:cNvSpPr/>
          <p:nvPr/>
        </p:nvSpPr>
        <p:spPr>
          <a:xfrm>
            <a:off x="0" y="0"/>
            <a:ext cx="10438130" cy="1270"/>
          </a:xfrm>
          <a:custGeom>
            <a:avLst/>
            <a:gdLst/>
            <a:ahLst/>
            <a:cxnLst/>
            <a:rect l="l" t="t" r="r" b="b"/>
            <a:pathLst>
              <a:path w="10438130" h="1270">
                <a:moveTo>
                  <a:pt x="0" y="1270"/>
                </a:moveTo>
                <a:lnTo>
                  <a:pt x="10437876" y="1270"/>
                </a:lnTo>
                <a:lnTo>
                  <a:pt x="10437876" y="0"/>
                </a:lnTo>
                <a:lnTo>
                  <a:pt x="0" y="0"/>
                </a:lnTo>
                <a:lnTo>
                  <a:pt x="0" y="1270"/>
                </a:lnTo>
                <a:close/>
              </a:path>
            </a:pathLst>
          </a:custGeom>
          <a:solidFill>
            <a:srgbClr val="1E5154"/>
          </a:solidFill>
        </p:spPr>
        <p:txBody>
          <a:bodyPr wrap="square" lIns="0" tIns="0" rIns="0" bIns="0" rtlCol="0"/>
          <a:lstStyle/>
          <a:p>
            <a:endParaRPr/>
          </a:p>
        </p:txBody>
      </p:sp>
      <p:sp>
        <p:nvSpPr>
          <p:cNvPr id="18" name="bk object 18"/>
          <p:cNvSpPr/>
          <p:nvPr/>
        </p:nvSpPr>
        <p:spPr>
          <a:xfrm>
            <a:off x="0" y="471169"/>
            <a:ext cx="11709400" cy="5910580"/>
          </a:xfrm>
          <a:custGeom>
            <a:avLst/>
            <a:gdLst/>
            <a:ahLst/>
            <a:cxnLst/>
            <a:rect l="l" t="t" r="r" b="b"/>
            <a:pathLst>
              <a:path w="11709400" h="5910580">
                <a:moveTo>
                  <a:pt x="0" y="5910580"/>
                </a:moveTo>
                <a:lnTo>
                  <a:pt x="11709273" y="5910580"/>
                </a:lnTo>
                <a:lnTo>
                  <a:pt x="11709273" y="0"/>
                </a:lnTo>
                <a:lnTo>
                  <a:pt x="0" y="0"/>
                </a:lnTo>
                <a:lnTo>
                  <a:pt x="0" y="5910580"/>
                </a:lnTo>
                <a:close/>
              </a:path>
            </a:pathLst>
          </a:custGeom>
          <a:solidFill>
            <a:srgbClr val="1E5154"/>
          </a:solidFill>
        </p:spPr>
        <p:txBody>
          <a:bodyPr wrap="square" lIns="0" tIns="0" rIns="0" bIns="0" rtlCol="0"/>
          <a:lstStyle/>
          <a:p>
            <a:endParaRPr/>
          </a:p>
        </p:txBody>
      </p:sp>
      <p:sp>
        <p:nvSpPr>
          <p:cNvPr id="19" name="bk object 19"/>
          <p:cNvSpPr/>
          <p:nvPr/>
        </p:nvSpPr>
        <p:spPr>
          <a:xfrm>
            <a:off x="0" y="0"/>
            <a:ext cx="12192000" cy="6857999"/>
          </a:xfrm>
          <a:prstGeom prst="rect">
            <a:avLst/>
          </a:prstGeom>
          <a:blipFill>
            <a:blip r:embed="rId2" cstate="print"/>
            <a:stretch>
              <a:fillRect/>
            </a:stretch>
          </a:blipFill>
        </p:spPr>
        <p:txBody>
          <a:bodyPr wrap="square" lIns="0" tIns="0" rIns="0" bIns="0" rtlCol="0"/>
          <a:lstStyle/>
          <a:p>
            <a:endParaRPr/>
          </a:p>
        </p:txBody>
      </p:sp>
      <p:sp>
        <p:nvSpPr>
          <p:cNvPr id="20" name="bk object 20"/>
          <p:cNvSpPr/>
          <p:nvPr/>
        </p:nvSpPr>
        <p:spPr>
          <a:xfrm>
            <a:off x="8761476" y="1828800"/>
            <a:ext cx="2819400" cy="2819400"/>
          </a:xfrm>
          <a:prstGeom prst="rect">
            <a:avLst/>
          </a:prstGeom>
          <a:blipFill>
            <a:blip r:embed="rId3" cstate="print"/>
            <a:stretch>
              <a:fillRect/>
            </a:stretch>
          </a:blipFill>
        </p:spPr>
        <p:txBody>
          <a:bodyPr wrap="square" lIns="0" tIns="0" rIns="0" bIns="0" rtlCol="0"/>
          <a:lstStyle/>
          <a:p>
            <a:endParaRPr/>
          </a:p>
        </p:txBody>
      </p:sp>
      <p:sp>
        <p:nvSpPr>
          <p:cNvPr id="21" name="bk object 21"/>
          <p:cNvSpPr/>
          <p:nvPr/>
        </p:nvSpPr>
        <p:spPr>
          <a:xfrm>
            <a:off x="8761476" y="5870447"/>
            <a:ext cx="990600" cy="987548"/>
          </a:xfrm>
          <a:prstGeom prst="rect">
            <a:avLst/>
          </a:prstGeom>
          <a:blipFill>
            <a:blip r:embed="rId4" cstate="print"/>
            <a:stretch>
              <a:fillRect/>
            </a:stretch>
          </a:blipFill>
        </p:spPr>
        <p:txBody>
          <a:bodyPr wrap="square" lIns="0" tIns="0" rIns="0" bIns="0" rtlCol="0"/>
          <a:lstStyle/>
          <a:p>
            <a:endParaRPr/>
          </a:p>
        </p:txBody>
      </p:sp>
      <p:sp>
        <p:nvSpPr>
          <p:cNvPr id="22" name="bk object 22"/>
          <p:cNvSpPr/>
          <p:nvPr/>
        </p:nvSpPr>
        <p:spPr>
          <a:xfrm>
            <a:off x="-1523" y="2667000"/>
            <a:ext cx="4191000" cy="4191000"/>
          </a:xfrm>
          <a:prstGeom prst="rect">
            <a:avLst/>
          </a:prstGeom>
          <a:blipFill>
            <a:blip r:embed="rId5" cstate="print"/>
            <a:stretch>
              <a:fillRect/>
            </a:stretch>
          </a:blipFill>
        </p:spPr>
        <p:txBody>
          <a:bodyPr wrap="square" lIns="0" tIns="0" rIns="0" bIns="0" rtlCol="0"/>
          <a:lstStyle/>
          <a:p>
            <a:endParaRPr/>
          </a:p>
        </p:txBody>
      </p:sp>
      <p:sp>
        <p:nvSpPr>
          <p:cNvPr id="23" name="bk object 23"/>
          <p:cNvSpPr/>
          <p:nvPr/>
        </p:nvSpPr>
        <p:spPr>
          <a:xfrm>
            <a:off x="0" y="6381750"/>
            <a:ext cx="12192000" cy="476250"/>
          </a:xfrm>
          <a:custGeom>
            <a:avLst/>
            <a:gdLst/>
            <a:ahLst/>
            <a:cxnLst/>
            <a:rect l="l" t="t" r="r" b="b"/>
            <a:pathLst>
              <a:path w="12192000" h="476250">
                <a:moveTo>
                  <a:pt x="0" y="476250"/>
                </a:moveTo>
                <a:lnTo>
                  <a:pt x="12192000" y="476250"/>
                </a:lnTo>
                <a:lnTo>
                  <a:pt x="12192000" y="0"/>
                </a:lnTo>
                <a:lnTo>
                  <a:pt x="0" y="0"/>
                </a:lnTo>
                <a:lnTo>
                  <a:pt x="0" y="476250"/>
                </a:lnTo>
                <a:close/>
              </a:path>
            </a:pathLst>
          </a:custGeom>
          <a:solidFill>
            <a:srgbClr val="FFFFFF"/>
          </a:solidFill>
        </p:spPr>
        <p:txBody>
          <a:bodyPr wrap="square" lIns="0" tIns="0" rIns="0" bIns="0" rtlCol="0"/>
          <a:lstStyle/>
          <a:p>
            <a:endParaRPr/>
          </a:p>
        </p:txBody>
      </p:sp>
      <p:sp>
        <p:nvSpPr>
          <p:cNvPr id="24" name="bk object 24"/>
          <p:cNvSpPr/>
          <p:nvPr/>
        </p:nvSpPr>
        <p:spPr>
          <a:xfrm>
            <a:off x="0" y="471169"/>
            <a:ext cx="476884" cy="5910580"/>
          </a:xfrm>
          <a:custGeom>
            <a:avLst/>
            <a:gdLst/>
            <a:ahLst/>
            <a:cxnLst/>
            <a:rect l="l" t="t" r="r" b="b"/>
            <a:pathLst>
              <a:path w="476884" h="5910580">
                <a:moveTo>
                  <a:pt x="0" y="5910580"/>
                </a:moveTo>
                <a:lnTo>
                  <a:pt x="476377" y="5910580"/>
                </a:lnTo>
                <a:lnTo>
                  <a:pt x="476377" y="0"/>
                </a:lnTo>
                <a:lnTo>
                  <a:pt x="0" y="0"/>
                </a:lnTo>
                <a:lnTo>
                  <a:pt x="0" y="5910580"/>
                </a:lnTo>
                <a:close/>
              </a:path>
            </a:pathLst>
          </a:custGeom>
          <a:solidFill>
            <a:srgbClr val="FFFFFF"/>
          </a:solidFill>
        </p:spPr>
        <p:txBody>
          <a:bodyPr wrap="square" lIns="0" tIns="0" rIns="0" bIns="0" rtlCol="0"/>
          <a:lstStyle/>
          <a:p>
            <a:endParaRPr/>
          </a:p>
        </p:txBody>
      </p:sp>
      <p:sp>
        <p:nvSpPr>
          <p:cNvPr id="25" name="bk object 25"/>
          <p:cNvSpPr/>
          <p:nvPr/>
        </p:nvSpPr>
        <p:spPr>
          <a:xfrm>
            <a:off x="11123676" y="1270"/>
            <a:ext cx="1068705" cy="469900"/>
          </a:xfrm>
          <a:custGeom>
            <a:avLst/>
            <a:gdLst/>
            <a:ahLst/>
            <a:cxnLst/>
            <a:rect l="l" t="t" r="r" b="b"/>
            <a:pathLst>
              <a:path w="1068704" h="469900">
                <a:moveTo>
                  <a:pt x="0" y="469899"/>
                </a:moveTo>
                <a:lnTo>
                  <a:pt x="1068324" y="469899"/>
                </a:lnTo>
                <a:lnTo>
                  <a:pt x="1068324" y="0"/>
                </a:lnTo>
                <a:lnTo>
                  <a:pt x="0" y="0"/>
                </a:lnTo>
                <a:lnTo>
                  <a:pt x="0" y="469899"/>
                </a:lnTo>
                <a:close/>
              </a:path>
            </a:pathLst>
          </a:custGeom>
          <a:solidFill>
            <a:srgbClr val="FFFFFF"/>
          </a:solidFill>
        </p:spPr>
        <p:txBody>
          <a:bodyPr wrap="square" lIns="0" tIns="0" rIns="0" bIns="0" rtlCol="0"/>
          <a:lstStyle/>
          <a:p>
            <a:endParaRPr/>
          </a:p>
        </p:txBody>
      </p:sp>
      <p:sp>
        <p:nvSpPr>
          <p:cNvPr id="26" name="bk object 26"/>
          <p:cNvSpPr/>
          <p:nvPr/>
        </p:nvSpPr>
        <p:spPr>
          <a:xfrm>
            <a:off x="0" y="1270"/>
            <a:ext cx="10438130" cy="469900"/>
          </a:xfrm>
          <a:custGeom>
            <a:avLst/>
            <a:gdLst/>
            <a:ahLst/>
            <a:cxnLst/>
            <a:rect l="l" t="t" r="r" b="b"/>
            <a:pathLst>
              <a:path w="10438130" h="469900">
                <a:moveTo>
                  <a:pt x="0" y="469899"/>
                </a:moveTo>
                <a:lnTo>
                  <a:pt x="10437876" y="469899"/>
                </a:lnTo>
                <a:lnTo>
                  <a:pt x="10437876" y="0"/>
                </a:lnTo>
                <a:lnTo>
                  <a:pt x="0" y="0"/>
                </a:lnTo>
                <a:lnTo>
                  <a:pt x="0" y="469899"/>
                </a:lnTo>
                <a:close/>
              </a:path>
            </a:pathLst>
          </a:custGeom>
          <a:solidFill>
            <a:srgbClr val="FFFFFF"/>
          </a:solidFill>
        </p:spPr>
        <p:txBody>
          <a:bodyPr wrap="square" lIns="0" tIns="0" rIns="0" bIns="0" rtlCol="0"/>
          <a:lstStyle/>
          <a:p>
            <a:endParaRPr/>
          </a:p>
        </p:txBody>
      </p:sp>
      <p:sp>
        <p:nvSpPr>
          <p:cNvPr id="27" name="bk object 27"/>
          <p:cNvSpPr/>
          <p:nvPr/>
        </p:nvSpPr>
        <p:spPr>
          <a:xfrm>
            <a:off x="11709272" y="471423"/>
            <a:ext cx="483234" cy="5910580"/>
          </a:xfrm>
          <a:custGeom>
            <a:avLst/>
            <a:gdLst/>
            <a:ahLst/>
            <a:cxnLst/>
            <a:rect l="l" t="t" r="r" b="b"/>
            <a:pathLst>
              <a:path w="483234" h="5910580">
                <a:moveTo>
                  <a:pt x="482726" y="0"/>
                </a:moveTo>
                <a:lnTo>
                  <a:pt x="0" y="0"/>
                </a:lnTo>
                <a:lnTo>
                  <a:pt x="0" y="5910326"/>
                </a:lnTo>
                <a:lnTo>
                  <a:pt x="482726" y="5910326"/>
                </a:lnTo>
                <a:lnTo>
                  <a:pt x="482726" y="0"/>
                </a:lnTo>
                <a:close/>
              </a:path>
            </a:pathLst>
          </a:custGeom>
          <a:solidFill>
            <a:srgbClr val="FFFFFF"/>
          </a:solidFill>
        </p:spPr>
        <p:txBody>
          <a:bodyPr wrap="square" lIns="0" tIns="0" rIns="0" bIns="0" rtlCol="0"/>
          <a:lstStyle/>
          <a:p>
            <a:endParaRPr/>
          </a:p>
        </p:txBody>
      </p:sp>
      <p:sp>
        <p:nvSpPr>
          <p:cNvPr id="28" name="bk object 28"/>
          <p:cNvSpPr/>
          <p:nvPr/>
        </p:nvSpPr>
        <p:spPr>
          <a:xfrm>
            <a:off x="10398252" y="0"/>
            <a:ext cx="760488" cy="1203960"/>
          </a:xfrm>
          <a:prstGeom prst="rect">
            <a:avLst/>
          </a:prstGeom>
          <a:blipFill>
            <a:blip r:embed="rId6" cstate="print"/>
            <a:stretch>
              <a:fillRect/>
            </a:stretch>
          </a:blipFill>
        </p:spPr>
        <p:txBody>
          <a:bodyPr wrap="square" lIns="0" tIns="0" rIns="0" bIns="0" rtlCol="0"/>
          <a:lstStyle/>
          <a:p>
            <a:endParaRPr/>
          </a:p>
        </p:txBody>
      </p:sp>
      <p:sp>
        <p:nvSpPr>
          <p:cNvPr id="29" name="bk object 29"/>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799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8761476" y="1828800"/>
            <a:ext cx="2819400" cy="2819400"/>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8761476" y="5870447"/>
            <a:ext cx="990600" cy="987548"/>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1523" y="2667000"/>
            <a:ext cx="4191000" cy="4191000"/>
          </a:xfrm>
          <a:prstGeom prst="rect">
            <a:avLst/>
          </a:prstGeom>
          <a:blipFill>
            <a:blip r:embed="rId10" cstate="print"/>
            <a:stretch>
              <a:fillRect/>
            </a:stretch>
          </a:blipFill>
        </p:spPr>
        <p:txBody>
          <a:bodyPr wrap="square" lIns="0" tIns="0" rIns="0" bIns="0" rtlCol="0"/>
          <a:lstStyle/>
          <a:p>
            <a:endParaRPr/>
          </a:p>
        </p:txBody>
      </p:sp>
      <p:sp>
        <p:nvSpPr>
          <p:cNvPr id="20" name="bk object 20"/>
          <p:cNvSpPr/>
          <p:nvPr/>
        </p:nvSpPr>
        <p:spPr>
          <a:xfrm>
            <a:off x="8502142" y="1519047"/>
            <a:ext cx="3288029" cy="768350"/>
          </a:xfrm>
          <a:custGeom>
            <a:avLst/>
            <a:gdLst/>
            <a:ahLst/>
            <a:cxnLst/>
            <a:rect l="l" t="t" r="r" b="b"/>
            <a:pathLst>
              <a:path w="3288029" h="768350">
                <a:moveTo>
                  <a:pt x="3226307" y="0"/>
                </a:moveTo>
                <a:lnTo>
                  <a:pt x="2909951" y="104775"/>
                </a:lnTo>
                <a:lnTo>
                  <a:pt x="2591054" y="200660"/>
                </a:lnTo>
                <a:lnTo>
                  <a:pt x="2485643" y="229997"/>
                </a:lnTo>
                <a:lnTo>
                  <a:pt x="2271522" y="287274"/>
                </a:lnTo>
                <a:lnTo>
                  <a:pt x="2059812" y="340487"/>
                </a:lnTo>
                <a:lnTo>
                  <a:pt x="1954656" y="365760"/>
                </a:lnTo>
                <a:lnTo>
                  <a:pt x="1639697" y="436244"/>
                </a:lnTo>
                <a:lnTo>
                  <a:pt x="1330071" y="498855"/>
                </a:lnTo>
                <a:lnTo>
                  <a:pt x="1127378" y="536828"/>
                </a:lnTo>
                <a:lnTo>
                  <a:pt x="829309" y="588517"/>
                </a:lnTo>
                <a:lnTo>
                  <a:pt x="447928" y="646811"/>
                </a:lnTo>
                <a:lnTo>
                  <a:pt x="174751" y="683894"/>
                </a:lnTo>
                <a:lnTo>
                  <a:pt x="0" y="705103"/>
                </a:lnTo>
                <a:lnTo>
                  <a:pt x="9701" y="720494"/>
                </a:lnTo>
                <a:lnTo>
                  <a:pt x="29342" y="751181"/>
                </a:lnTo>
                <a:lnTo>
                  <a:pt x="39115" y="766572"/>
                </a:lnTo>
                <a:lnTo>
                  <a:pt x="66166" y="767349"/>
                </a:lnTo>
                <a:lnTo>
                  <a:pt x="95131" y="767793"/>
                </a:lnTo>
                <a:lnTo>
                  <a:pt x="125954" y="767911"/>
                </a:lnTo>
                <a:lnTo>
                  <a:pt x="192949" y="767195"/>
                </a:lnTo>
                <a:lnTo>
                  <a:pt x="305973" y="763849"/>
                </a:lnTo>
                <a:lnTo>
                  <a:pt x="477701" y="755441"/>
                </a:lnTo>
                <a:lnTo>
                  <a:pt x="773052" y="735284"/>
                </a:lnTo>
                <a:lnTo>
                  <a:pt x="1336019" y="685315"/>
                </a:lnTo>
                <a:lnTo>
                  <a:pt x="2059023" y="606988"/>
                </a:lnTo>
                <a:lnTo>
                  <a:pt x="2689041" y="527362"/>
                </a:lnTo>
                <a:lnTo>
                  <a:pt x="3038251" y="477217"/>
                </a:lnTo>
                <a:lnTo>
                  <a:pt x="3250138" y="443265"/>
                </a:lnTo>
                <a:lnTo>
                  <a:pt x="3288029" y="436752"/>
                </a:lnTo>
                <a:lnTo>
                  <a:pt x="3280235" y="379771"/>
                </a:lnTo>
                <a:lnTo>
                  <a:pt x="3273959" y="334487"/>
                </a:lnTo>
                <a:lnTo>
                  <a:pt x="3264862" y="270500"/>
                </a:lnTo>
                <a:lnTo>
                  <a:pt x="3252759" y="189298"/>
                </a:lnTo>
                <a:lnTo>
                  <a:pt x="3249394" y="166333"/>
                </a:lnTo>
                <a:lnTo>
                  <a:pt x="3245343" y="138048"/>
                </a:lnTo>
                <a:lnTo>
                  <a:pt x="3240328" y="102315"/>
                </a:lnTo>
                <a:lnTo>
                  <a:pt x="3234075" y="57008"/>
                </a:lnTo>
                <a:lnTo>
                  <a:pt x="3226307" y="0"/>
                </a:lnTo>
                <a:close/>
              </a:path>
            </a:pathLst>
          </a:custGeom>
          <a:solidFill>
            <a:srgbClr val="FFFFFF">
              <a:alpha val="19999"/>
            </a:srgbClr>
          </a:solidFill>
        </p:spPr>
        <p:txBody>
          <a:bodyPr wrap="square" lIns="0" tIns="0" rIns="0" bIns="0" rtlCol="0"/>
          <a:lstStyle/>
          <a:p>
            <a:endParaRPr/>
          </a:p>
        </p:txBody>
      </p:sp>
      <p:sp>
        <p:nvSpPr>
          <p:cNvPr id="21" name="bk object 21"/>
          <p:cNvSpPr/>
          <p:nvPr/>
        </p:nvSpPr>
        <p:spPr>
          <a:xfrm>
            <a:off x="460248" y="1866900"/>
            <a:ext cx="11277600" cy="4533900"/>
          </a:xfrm>
          <a:custGeom>
            <a:avLst/>
            <a:gdLst/>
            <a:ahLst/>
            <a:cxnLst/>
            <a:rect l="l" t="t" r="r" b="b"/>
            <a:pathLst>
              <a:path w="11277600" h="4533900">
                <a:moveTo>
                  <a:pt x="0" y="0"/>
                </a:moveTo>
                <a:lnTo>
                  <a:pt x="0" y="4533900"/>
                </a:lnTo>
                <a:lnTo>
                  <a:pt x="11277600" y="4533900"/>
                </a:lnTo>
                <a:lnTo>
                  <a:pt x="11277600" y="400050"/>
                </a:lnTo>
                <a:lnTo>
                  <a:pt x="6013450" y="400050"/>
                </a:lnTo>
                <a:lnTo>
                  <a:pt x="5546725" y="398399"/>
                </a:lnTo>
                <a:lnTo>
                  <a:pt x="4648200" y="381000"/>
                </a:lnTo>
                <a:lnTo>
                  <a:pt x="4006850" y="357124"/>
                </a:lnTo>
                <a:lnTo>
                  <a:pt x="3205099" y="314325"/>
                </a:lnTo>
                <a:lnTo>
                  <a:pt x="2471674" y="265049"/>
                </a:lnTo>
                <a:lnTo>
                  <a:pt x="2131949" y="238125"/>
                </a:lnTo>
                <a:lnTo>
                  <a:pt x="1519174" y="180975"/>
                </a:lnTo>
                <a:lnTo>
                  <a:pt x="773112" y="99949"/>
                </a:lnTo>
                <a:lnTo>
                  <a:pt x="403224" y="55499"/>
                </a:lnTo>
                <a:lnTo>
                  <a:pt x="0" y="0"/>
                </a:lnTo>
                <a:close/>
              </a:path>
              <a:path w="11277600" h="4533900">
                <a:moveTo>
                  <a:pt x="11277600" y="1524"/>
                </a:moveTo>
                <a:lnTo>
                  <a:pt x="10510774" y="115824"/>
                </a:lnTo>
                <a:lnTo>
                  <a:pt x="9740900" y="209550"/>
                </a:lnTo>
                <a:lnTo>
                  <a:pt x="9486900" y="234950"/>
                </a:lnTo>
                <a:lnTo>
                  <a:pt x="8974074" y="280924"/>
                </a:lnTo>
                <a:lnTo>
                  <a:pt x="8467725" y="319024"/>
                </a:lnTo>
                <a:lnTo>
                  <a:pt x="8215249" y="334899"/>
                </a:lnTo>
                <a:lnTo>
                  <a:pt x="7465949" y="371475"/>
                </a:lnTo>
                <a:lnTo>
                  <a:pt x="6731000" y="392049"/>
                </a:lnTo>
                <a:lnTo>
                  <a:pt x="6013450" y="400050"/>
                </a:lnTo>
                <a:lnTo>
                  <a:pt x="11277600" y="400050"/>
                </a:lnTo>
                <a:lnTo>
                  <a:pt x="11277600" y="1524"/>
                </a:lnTo>
                <a:close/>
              </a:path>
            </a:pathLst>
          </a:custGeom>
          <a:solidFill>
            <a:srgbClr val="FFFFFF"/>
          </a:solidFill>
        </p:spPr>
        <p:txBody>
          <a:bodyPr wrap="square" lIns="0" tIns="0" rIns="0" bIns="0" rtlCol="0"/>
          <a:lstStyle/>
          <a:p>
            <a:endParaRPr/>
          </a:p>
        </p:txBody>
      </p:sp>
      <p:sp>
        <p:nvSpPr>
          <p:cNvPr id="22" name="bk object 22"/>
          <p:cNvSpPr/>
          <p:nvPr/>
        </p:nvSpPr>
        <p:spPr>
          <a:xfrm>
            <a:off x="0" y="6381750"/>
            <a:ext cx="12192000" cy="476250"/>
          </a:xfrm>
          <a:custGeom>
            <a:avLst/>
            <a:gdLst/>
            <a:ahLst/>
            <a:cxnLst/>
            <a:rect l="l" t="t" r="r" b="b"/>
            <a:pathLst>
              <a:path w="12192000" h="476250">
                <a:moveTo>
                  <a:pt x="0" y="476250"/>
                </a:moveTo>
                <a:lnTo>
                  <a:pt x="12192000" y="476250"/>
                </a:lnTo>
                <a:lnTo>
                  <a:pt x="12192000" y="0"/>
                </a:lnTo>
                <a:lnTo>
                  <a:pt x="0" y="0"/>
                </a:lnTo>
                <a:lnTo>
                  <a:pt x="0" y="476250"/>
                </a:lnTo>
                <a:close/>
              </a:path>
            </a:pathLst>
          </a:custGeom>
          <a:solidFill>
            <a:srgbClr val="FFFFFF"/>
          </a:solidFill>
        </p:spPr>
        <p:txBody>
          <a:bodyPr wrap="square" lIns="0" tIns="0" rIns="0" bIns="0" rtlCol="0"/>
          <a:lstStyle/>
          <a:p>
            <a:endParaRPr/>
          </a:p>
        </p:txBody>
      </p:sp>
      <p:sp>
        <p:nvSpPr>
          <p:cNvPr id="23" name="bk object 23"/>
          <p:cNvSpPr/>
          <p:nvPr/>
        </p:nvSpPr>
        <p:spPr>
          <a:xfrm>
            <a:off x="0" y="471169"/>
            <a:ext cx="476884" cy="5910580"/>
          </a:xfrm>
          <a:custGeom>
            <a:avLst/>
            <a:gdLst/>
            <a:ahLst/>
            <a:cxnLst/>
            <a:rect l="l" t="t" r="r" b="b"/>
            <a:pathLst>
              <a:path w="476884" h="5910580">
                <a:moveTo>
                  <a:pt x="0" y="5910580"/>
                </a:moveTo>
                <a:lnTo>
                  <a:pt x="476377" y="5910580"/>
                </a:lnTo>
                <a:lnTo>
                  <a:pt x="476377" y="0"/>
                </a:lnTo>
                <a:lnTo>
                  <a:pt x="0" y="0"/>
                </a:lnTo>
                <a:lnTo>
                  <a:pt x="0" y="5910580"/>
                </a:lnTo>
                <a:close/>
              </a:path>
            </a:pathLst>
          </a:custGeom>
          <a:solidFill>
            <a:srgbClr val="FFFFFF"/>
          </a:solidFill>
        </p:spPr>
        <p:txBody>
          <a:bodyPr wrap="square" lIns="0" tIns="0" rIns="0" bIns="0" rtlCol="0"/>
          <a:lstStyle/>
          <a:p>
            <a:endParaRPr/>
          </a:p>
        </p:txBody>
      </p:sp>
      <p:sp>
        <p:nvSpPr>
          <p:cNvPr id="24" name="bk object 24"/>
          <p:cNvSpPr/>
          <p:nvPr/>
        </p:nvSpPr>
        <p:spPr>
          <a:xfrm>
            <a:off x="11123676" y="1270"/>
            <a:ext cx="1068705" cy="469900"/>
          </a:xfrm>
          <a:custGeom>
            <a:avLst/>
            <a:gdLst/>
            <a:ahLst/>
            <a:cxnLst/>
            <a:rect l="l" t="t" r="r" b="b"/>
            <a:pathLst>
              <a:path w="1068704" h="469900">
                <a:moveTo>
                  <a:pt x="0" y="469899"/>
                </a:moveTo>
                <a:lnTo>
                  <a:pt x="1068324" y="469899"/>
                </a:lnTo>
                <a:lnTo>
                  <a:pt x="1068324" y="0"/>
                </a:lnTo>
                <a:lnTo>
                  <a:pt x="0" y="0"/>
                </a:lnTo>
                <a:lnTo>
                  <a:pt x="0" y="469899"/>
                </a:lnTo>
                <a:close/>
              </a:path>
            </a:pathLst>
          </a:custGeom>
          <a:solidFill>
            <a:srgbClr val="FFFFFF"/>
          </a:solidFill>
        </p:spPr>
        <p:txBody>
          <a:bodyPr wrap="square" lIns="0" tIns="0" rIns="0" bIns="0" rtlCol="0"/>
          <a:lstStyle/>
          <a:p>
            <a:endParaRPr/>
          </a:p>
        </p:txBody>
      </p:sp>
      <p:sp>
        <p:nvSpPr>
          <p:cNvPr id="25" name="bk object 25"/>
          <p:cNvSpPr/>
          <p:nvPr/>
        </p:nvSpPr>
        <p:spPr>
          <a:xfrm>
            <a:off x="0" y="1270"/>
            <a:ext cx="10438130" cy="469900"/>
          </a:xfrm>
          <a:custGeom>
            <a:avLst/>
            <a:gdLst/>
            <a:ahLst/>
            <a:cxnLst/>
            <a:rect l="l" t="t" r="r" b="b"/>
            <a:pathLst>
              <a:path w="10438130" h="469900">
                <a:moveTo>
                  <a:pt x="0" y="469899"/>
                </a:moveTo>
                <a:lnTo>
                  <a:pt x="10437876" y="469899"/>
                </a:lnTo>
                <a:lnTo>
                  <a:pt x="10437876" y="0"/>
                </a:lnTo>
                <a:lnTo>
                  <a:pt x="0" y="0"/>
                </a:lnTo>
                <a:lnTo>
                  <a:pt x="0" y="469899"/>
                </a:lnTo>
                <a:close/>
              </a:path>
            </a:pathLst>
          </a:custGeom>
          <a:solidFill>
            <a:srgbClr val="FFFFFF"/>
          </a:solidFill>
        </p:spPr>
        <p:txBody>
          <a:bodyPr wrap="square" lIns="0" tIns="0" rIns="0" bIns="0" rtlCol="0"/>
          <a:lstStyle/>
          <a:p>
            <a:endParaRPr/>
          </a:p>
        </p:txBody>
      </p:sp>
      <p:sp>
        <p:nvSpPr>
          <p:cNvPr id="26" name="bk object 26"/>
          <p:cNvSpPr/>
          <p:nvPr/>
        </p:nvSpPr>
        <p:spPr>
          <a:xfrm>
            <a:off x="11709272" y="471423"/>
            <a:ext cx="483234" cy="5910580"/>
          </a:xfrm>
          <a:custGeom>
            <a:avLst/>
            <a:gdLst/>
            <a:ahLst/>
            <a:cxnLst/>
            <a:rect l="l" t="t" r="r" b="b"/>
            <a:pathLst>
              <a:path w="483234" h="5910580">
                <a:moveTo>
                  <a:pt x="482726" y="0"/>
                </a:moveTo>
                <a:lnTo>
                  <a:pt x="0" y="0"/>
                </a:lnTo>
                <a:lnTo>
                  <a:pt x="0" y="5910326"/>
                </a:lnTo>
                <a:lnTo>
                  <a:pt x="482726" y="5910326"/>
                </a:lnTo>
                <a:lnTo>
                  <a:pt x="482726" y="0"/>
                </a:lnTo>
                <a:close/>
              </a:path>
            </a:pathLst>
          </a:custGeom>
          <a:solidFill>
            <a:srgbClr val="FFFFFF"/>
          </a:solidFill>
        </p:spPr>
        <p:txBody>
          <a:bodyPr wrap="square" lIns="0" tIns="0" rIns="0" bIns="0" rtlCol="0"/>
          <a:lstStyle/>
          <a:p>
            <a:endParaRPr/>
          </a:p>
        </p:txBody>
      </p:sp>
      <p:sp>
        <p:nvSpPr>
          <p:cNvPr id="27" name="bk object 27"/>
          <p:cNvSpPr/>
          <p:nvPr/>
        </p:nvSpPr>
        <p:spPr>
          <a:xfrm>
            <a:off x="10398252" y="0"/>
            <a:ext cx="760488" cy="1203960"/>
          </a:xfrm>
          <a:prstGeom prst="rect">
            <a:avLst/>
          </a:prstGeom>
          <a:blipFill>
            <a:blip r:embed="rId11" cstate="print"/>
            <a:stretch>
              <a:fillRect/>
            </a:stretch>
          </a:blipFill>
        </p:spPr>
        <p:txBody>
          <a:bodyPr wrap="square" lIns="0" tIns="0" rIns="0" bIns="0" rtlCol="0"/>
          <a:lstStyle/>
          <a:p>
            <a:endParaRPr/>
          </a:p>
        </p:txBody>
      </p:sp>
      <p:sp>
        <p:nvSpPr>
          <p:cNvPr id="2" name="Holder 2"/>
          <p:cNvSpPr>
            <a:spLocks noGrp="1"/>
          </p:cNvSpPr>
          <p:nvPr>
            <p:ph type="title"/>
          </p:nvPr>
        </p:nvSpPr>
        <p:spPr>
          <a:xfrm>
            <a:off x="346049" y="2812237"/>
            <a:ext cx="11499900" cy="2220595"/>
          </a:xfrm>
          <a:prstGeom prst="rect">
            <a:avLst/>
          </a:prstGeom>
        </p:spPr>
        <p:txBody>
          <a:bodyPr wrap="square" lIns="0" tIns="0" rIns="0" bIns="0">
            <a:spAutoFit/>
          </a:bodyPr>
          <a:lstStyle>
            <a:lvl1pPr>
              <a:defRPr sz="7200" b="1" i="0">
                <a:solidFill>
                  <a:srgbClr val="EBEBEB"/>
                </a:solidFill>
                <a:latin typeface="Verdana"/>
                <a:cs typeface="Verdana"/>
              </a:defRPr>
            </a:lvl1pPr>
          </a:lstStyle>
          <a:p>
            <a:endParaRPr/>
          </a:p>
        </p:txBody>
      </p:sp>
      <p:sp>
        <p:nvSpPr>
          <p:cNvPr id="3" name="Holder 3"/>
          <p:cNvSpPr>
            <a:spLocks noGrp="1"/>
          </p:cNvSpPr>
          <p:nvPr>
            <p:ph type="body" idx="1"/>
          </p:nvPr>
        </p:nvSpPr>
        <p:spPr>
          <a:xfrm>
            <a:off x="6288404" y="2605278"/>
            <a:ext cx="5412105" cy="1661160"/>
          </a:xfrm>
          <a:prstGeom prst="rect">
            <a:avLst/>
          </a:prstGeom>
        </p:spPr>
        <p:txBody>
          <a:bodyPr wrap="square" lIns="0" tIns="0" rIns="0" bIns="0">
            <a:spAutoFit/>
          </a:bodyPr>
          <a:lstStyle>
            <a:lvl1pPr>
              <a:defRPr sz="1800" b="0" i="0">
                <a:solidFill>
                  <a:srgbClr val="404040"/>
                </a:solidFill>
                <a:latin typeface="Verdana"/>
                <a:cs typeface="Verdan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4/24/2019</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71980" y="1687066"/>
            <a:ext cx="7591019" cy="4250523"/>
          </a:xfrm>
          <a:prstGeom prst="rect">
            <a:avLst/>
          </a:prstGeom>
        </p:spPr>
        <p:txBody>
          <a:bodyPr vert="horz" wrap="square" lIns="0" tIns="13335" rIns="0" bIns="0" rtlCol="0">
            <a:spAutoFit/>
          </a:bodyPr>
          <a:lstStyle/>
          <a:p>
            <a:pPr marL="12700" algn="ctr">
              <a:lnSpc>
                <a:spcPct val="100000"/>
              </a:lnSpc>
              <a:spcBef>
                <a:spcPts val="105"/>
              </a:spcBef>
            </a:pPr>
            <a:r>
              <a:rPr lang="en-ZW" sz="2500" b="1" spc="-165" dirty="0" smtClean="0">
                <a:solidFill>
                  <a:srgbClr val="EBEBEB"/>
                </a:solidFill>
                <a:latin typeface="Verdana"/>
                <a:cs typeface="Verdana"/>
              </a:rPr>
              <a:t>Strategies for Achieving a Prosperous and Empowered Upper Middle Income Society by 2030</a:t>
            </a:r>
            <a:endParaRPr sz="2500" dirty="0">
              <a:latin typeface="Verdana"/>
              <a:cs typeface="Verdana"/>
            </a:endParaRPr>
          </a:p>
          <a:p>
            <a:pPr algn="ctr">
              <a:lnSpc>
                <a:spcPct val="100000"/>
              </a:lnSpc>
              <a:spcBef>
                <a:spcPts val="40"/>
              </a:spcBef>
            </a:pPr>
            <a:endParaRPr lang="en-ZW" sz="2050" dirty="0" smtClean="0">
              <a:latin typeface="Times New Roman"/>
              <a:cs typeface="Times New Roman"/>
            </a:endParaRPr>
          </a:p>
          <a:p>
            <a:pPr algn="ctr">
              <a:lnSpc>
                <a:spcPct val="100000"/>
              </a:lnSpc>
              <a:spcBef>
                <a:spcPts val="40"/>
              </a:spcBef>
            </a:pPr>
            <a:endParaRPr sz="2050" dirty="0">
              <a:latin typeface="Times New Roman"/>
              <a:cs typeface="Times New Roman"/>
            </a:endParaRPr>
          </a:p>
          <a:p>
            <a:pPr marL="12700" algn="ctr">
              <a:lnSpc>
                <a:spcPct val="100000"/>
              </a:lnSpc>
            </a:pPr>
            <a:r>
              <a:rPr sz="2000" b="1" spc="-210" dirty="0">
                <a:solidFill>
                  <a:srgbClr val="EBEBEB"/>
                </a:solidFill>
                <a:latin typeface="Verdana"/>
                <a:cs typeface="Verdana"/>
              </a:rPr>
              <a:t>Presentation</a:t>
            </a:r>
            <a:r>
              <a:rPr sz="2000" b="1" spc="-170" dirty="0">
                <a:solidFill>
                  <a:srgbClr val="EBEBEB"/>
                </a:solidFill>
                <a:latin typeface="Verdana"/>
                <a:cs typeface="Verdana"/>
              </a:rPr>
              <a:t> </a:t>
            </a:r>
            <a:r>
              <a:rPr sz="2000" b="1" spc="-114" dirty="0">
                <a:solidFill>
                  <a:srgbClr val="EBEBEB"/>
                </a:solidFill>
                <a:latin typeface="Verdana"/>
                <a:cs typeface="Verdana"/>
              </a:rPr>
              <a:t>by</a:t>
            </a:r>
            <a:endParaRPr sz="2000" dirty="0">
              <a:latin typeface="Verdana"/>
              <a:cs typeface="Verdana"/>
            </a:endParaRPr>
          </a:p>
          <a:p>
            <a:pPr algn="ctr">
              <a:lnSpc>
                <a:spcPct val="100000"/>
              </a:lnSpc>
              <a:spcBef>
                <a:spcPts val="45"/>
              </a:spcBef>
            </a:pPr>
            <a:endParaRPr sz="2050" dirty="0">
              <a:latin typeface="Times New Roman"/>
              <a:cs typeface="Times New Roman"/>
            </a:endParaRPr>
          </a:p>
          <a:p>
            <a:pPr marL="12700" algn="ctr">
              <a:lnSpc>
                <a:spcPct val="100000"/>
              </a:lnSpc>
            </a:pPr>
            <a:r>
              <a:rPr sz="2500" b="1" spc="-200" dirty="0">
                <a:solidFill>
                  <a:srgbClr val="EBEBEB"/>
                </a:solidFill>
                <a:latin typeface="Verdana"/>
                <a:cs typeface="Verdana"/>
              </a:rPr>
              <a:t>Hon. </a:t>
            </a:r>
            <a:r>
              <a:rPr sz="2500" b="1" spc="-254" dirty="0">
                <a:solidFill>
                  <a:srgbClr val="EBEBEB"/>
                </a:solidFill>
                <a:latin typeface="Verdana"/>
                <a:cs typeface="Verdana"/>
              </a:rPr>
              <a:t>Prof. </a:t>
            </a:r>
            <a:r>
              <a:rPr sz="2500" b="1" spc="-215" dirty="0">
                <a:solidFill>
                  <a:srgbClr val="EBEBEB"/>
                </a:solidFill>
                <a:latin typeface="Verdana"/>
                <a:cs typeface="Verdana"/>
              </a:rPr>
              <a:t>Mthuli</a:t>
            </a:r>
            <a:r>
              <a:rPr sz="2500" b="1" spc="50" dirty="0">
                <a:solidFill>
                  <a:srgbClr val="EBEBEB"/>
                </a:solidFill>
                <a:latin typeface="Verdana"/>
                <a:cs typeface="Verdana"/>
              </a:rPr>
              <a:t> </a:t>
            </a:r>
            <a:r>
              <a:rPr sz="2500" b="1" spc="-95" dirty="0">
                <a:solidFill>
                  <a:srgbClr val="EBEBEB"/>
                </a:solidFill>
                <a:latin typeface="Verdana"/>
                <a:cs typeface="Verdana"/>
              </a:rPr>
              <a:t>Ncube</a:t>
            </a:r>
            <a:endParaRPr sz="2500" dirty="0">
              <a:latin typeface="Verdana"/>
              <a:cs typeface="Verdana"/>
            </a:endParaRPr>
          </a:p>
          <a:p>
            <a:pPr marL="12700" algn="ctr">
              <a:lnSpc>
                <a:spcPct val="100000"/>
              </a:lnSpc>
            </a:pPr>
            <a:r>
              <a:rPr sz="2500" b="1" spc="-220" dirty="0">
                <a:solidFill>
                  <a:srgbClr val="EBEBEB"/>
                </a:solidFill>
                <a:latin typeface="Verdana"/>
                <a:cs typeface="Verdana"/>
              </a:rPr>
              <a:t>Minister </a:t>
            </a:r>
            <a:r>
              <a:rPr sz="2500" b="1" spc="-190" dirty="0">
                <a:solidFill>
                  <a:srgbClr val="EBEBEB"/>
                </a:solidFill>
                <a:latin typeface="Verdana"/>
                <a:cs typeface="Verdana"/>
              </a:rPr>
              <a:t>of </a:t>
            </a:r>
            <a:r>
              <a:rPr sz="2500" b="1" spc="-140" dirty="0">
                <a:solidFill>
                  <a:srgbClr val="EBEBEB"/>
                </a:solidFill>
                <a:latin typeface="Verdana"/>
                <a:cs typeface="Verdana"/>
              </a:rPr>
              <a:t>Finance </a:t>
            </a:r>
            <a:r>
              <a:rPr sz="2500" b="1" spc="-110" dirty="0">
                <a:solidFill>
                  <a:srgbClr val="EBEBEB"/>
                </a:solidFill>
                <a:latin typeface="Verdana"/>
                <a:cs typeface="Verdana"/>
              </a:rPr>
              <a:t>and </a:t>
            </a:r>
            <a:r>
              <a:rPr sz="2500" b="1" spc="-120" dirty="0">
                <a:solidFill>
                  <a:srgbClr val="EBEBEB"/>
                </a:solidFill>
                <a:latin typeface="Verdana"/>
                <a:cs typeface="Verdana"/>
              </a:rPr>
              <a:t>Economic</a:t>
            </a:r>
            <a:r>
              <a:rPr sz="2500" b="1" spc="-60" dirty="0">
                <a:solidFill>
                  <a:srgbClr val="EBEBEB"/>
                </a:solidFill>
                <a:latin typeface="Verdana"/>
                <a:cs typeface="Verdana"/>
              </a:rPr>
              <a:t> </a:t>
            </a:r>
            <a:r>
              <a:rPr sz="2500" b="1" spc="-165" dirty="0">
                <a:solidFill>
                  <a:srgbClr val="EBEBEB"/>
                </a:solidFill>
                <a:latin typeface="Verdana"/>
                <a:cs typeface="Verdana"/>
              </a:rPr>
              <a:t>Development</a:t>
            </a:r>
            <a:endParaRPr sz="2500" dirty="0">
              <a:latin typeface="Verdana"/>
              <a:cs typeface="Verdana"/>
            </a:endParaRPr>
          </a:p>
          <a:p>
            <a:pPr algn="ctr">
              <a:lnSpc>
                <a:spcPct val="100000"/>
              </a:lnSpc>
              <a:spcBef>
                <a:spcPts val="45"/>
              </a:spcBef>
            </a:pPr>
            <a:endParaRPr sz="2050" dirty="0">
              <a:latin typeface="Times New Roman"/>
              <a:cs typeface="Times New Roman"/>
            </a:endParaRPr>
          </a:p>
          <a:p>
            <a:pPr marL="12700" algn="ctr">
              <a:lnSpc>
                <a:spcPct val="100000"/>
              </a:lnSpc>
            </a:pPr>
            <a:endParaRPr sz="2000" dirty="0" smtClean="0">
              <a:latin typeface="Verdana"/>
              <a:cs typeface="Verdana"/>
            </a:endParaRPr>
          </a:p>
          <a:p>
            <a:pPr marL="12700" algn="ctr">
              <a:lnSpc>
                <a:spcPct val="100000"/>
              </a:lnSpc>
              <a:spcBef>
                <a:spcPts val="1610"/>
              </a:spcBef>
            </a:pPr>
            <a:r>
              <a:rPr lang="en-ZW" sz="1500" b="1" spc="-229" dirty="0" smtClean="0">
                <a:solidFill>
                  <a:srgbClr val="FFFFFF"/>
                </a:solidFill>
                <a:latin typeface="Verdana"/>
                <a:cs typeface="Verdana"/>
              </a:rPr>
              <a:t>APRIL</a:t>
            </a:r>
            <a:r>
              <a:rPr sz="1500" b="1" spc="-210" dirty="0" smtClean="0">
                <a:solidFill>
                  <a:srgbClr val="FFFFFF"/>
                </a:solidFill>
                <a:latin typeface="Verdana"/>
                <a:cs typeface="Verdana"/>
              </a:rPr>
              <a:t> </a:t>
            </a:r>
            <a:r>
              <a:rPr sz="1500" b="1" spc="-235" dirty="0" smtClean="0">
                <a:solidFill>
                  <a:srgbClr val="FFFFFF"/>
                </a:solidFill>
                <a:latin typeface="Verdana"/>
                <a:cs typeface="Verdana"/>
              </a:rPr>
              <a:t>2019</a:t>
            </a:r>
            <a:endParaRPr sz="1500" dirty="0">
              <a:latin typeface="Verdana"/>
              <a:cs typeface="Verdana"/>
            </a:endParaRPr>
          </a:p>
        </p:txBody>
      </p:sp>
      <p:sp>
        <p:nvSpPr>
          <p:cNvPr id="3" name="object 3"/>
          <p:cNvSpPr/>
          <p:nvPr/>
        </p:nvSpPr>
        <p:spPr>
          <a:xfrm>
            <a:off x="633983" y="606551"/>
            <a:ext cx="1042416" cy="1080515"/>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0660506" y="567385"/>
            <a:ext cx="222885" cy="452120"/>
          </a:xfrm>
          <a:prstGeom prst="rect">
            <a:avLst/>
          </a:prstGeom>
        </p:spPr>
        <p:txBody>
          <a:bodyPr vert="horz" wrap="square" lIns="0" tIns="12065" rIns="0" bIns="0" rtlCol="0">
            <a:spAutoFit/>
          </a:bodyPr>
          <a:lstStyle/>
          <a:p>
            <a:pPr marL="12700">
              <a:lnSpc>
                <a:spcPct val="100000"/>
              </a:lnSpc>
              <a:spcBef>
                <a:spcPts val="95"/>
              </a:spcBef>
            </a:pPr>
            <a:r>
              <a:rPr sz="2800" spc="-229" dirty="0">
                <a:solidFill>
                  <a:srgbClr val="FFFFFF"/>
                </a:solidFill>
                <a:latin typeface="Verdana"/>
                <a:cs typeface="Verdana"/>
              </a:rPr>
              <a:t>1</a:t>
            </a:r>
            <a:endParaRPr sz="2800">
              <a:latin typeface="Verdana"/>
              <a:cs typeface="Verdan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32459"/>
            <a:ext cx="1609090" cy="574675"/>
          </a:xfrm>
          <a:prstGeom prst="rect">
            <a:avLst/>
          </a:prstGeom>
        </p:spPr>
        <p:txBody>
          <a:bodyPr vert="horz" wrap="square" lIns="0" tIns="12700" rIns="0" bIns="0" rtlCol="0">
            <a:spAutoFit/>
          </a:bodyPr>
          <a:lstStyle/>
          <a:p>
            <a:pPr marL="12700">
              <a:lnSpc>
                <a:spcPct val="100000"/>
              </a:lnSpc>
              <a:spcBef>
                <a:spcPts val="100"/>
              </a:spcBef>
            </a:pPr>
            <a:r>
              <a:rPr sz="3600" spc="-320" dirty="0"/>
              <a:t>Outline</a:t>
            </a:r>
            <a:endParaRPr sz="3600"/>
          </a:p>
        </p:txBody>
      </p:sp>
      <p:sp>
        <p:nvSpPr>
          <p:cNvPr id="4" name="object 4"/>
          <p:cNvSpPr txBox="1"/>
          <p:nvPr/>
        </p:nvSpPr>
        <p:spPr>
          <a:xfrm>
            <a:off x="1233932" y="2405959"/>
            <a:ext cx="5372100" cy="4115229"/>
          </a:xfrm>
          <a:prstGeom prst="rect">
            <a:avLst/>
          </a:prstGeom>
        </p:spPr>
        <p:txBody>
          <a:bodyPr vert="horz" wrap="square" lIns="0" tIns="138430" rIns="0" bIns="0" rtlCol="0">
            <a:spAutoFit/>
          </a:bodyPr>
          <a:lstStyle/>
          <a:p>
            <a:pPr marL="355600" indent="-342900">
              <a:lnSpc>
                <a:spcPct val="100000"/>
              </a:lnSpc>
              <a:spcBef>
                <a:spcPts val="1090"/>
              </a:spcBef>
              <a:buClr>
                <a:srgbClr val="AF1512"/>
              </a:buClr>
              <a:buSzPct val="80000"/>
              <a:buAutoNum type="arabicPeriod"/>
              <a:tabLst>
                <a:tab pos="355600" algn="l"/>
              </a:tabLst>
            </a:pPr>
            <a:r>
              <a:rPr sz="2500" spc="-70" dirty="0">
                <a:solidFill>
                  <a:srgbClr val="404040"/>
                </a:solidFill>
                <a:latin typeface="Verdana"/>
                <a:cs typeface="Verdana"/>
              </a:rPr>
              <a:t>Introduction</a:t>
            </a:r>
            <a:endParaRPr sz="2500" dirty="0">
              <a:latin typeface="Verdana"/>
              <a:cs typeface="Verdana"/>
            </a:endParaRPr>
          </a:p>
          <a:p>
            <a:pPr marL="355600" indent="-342900">
              <a:lnSpc>
                <a:spcPct val="100000"/>
              </a:lnSpc>
              <a:spcBef>
                <a:spcPts val="1000"/>
              </a:spcBef>
              <a:buClr>
                <a:srgbClr val="AF1512"/>
              </a:buClr>
              <a:buSzPct val="80000"/>
              <a:buAutoNum type="arabicPeriod"/>
              <a:tabLst>
                <a:tab pos="355600" algn="l"/>
              </a:tabLst>
            </a:pPr>
            <a:r>
              <a:rPr sz="2500" spc="-110" dirty="0">
                <a:solidFill>
                  <a:srgbClr val="404040"/>
                </a:solidFill>
                <a:latin typeface="Verdana"/>
                <a:cs typeface="Verdana"/>
              </a:rPr>
              <a:t>Vision </a:t>
            </a:r>
            <a:r>
              <a:rPr sz="2500" spc="-210" dirty="0">
                <a:solidFill>
                  <a:srgbClr val="404040"/>
                </a:solidFill>
                <a:latin typeface="Verdana"/>
                <a:cs typeface="Verdana"/>
              </a:rPr>
              <a:t>2030 </a:t>
            </a:r>
            <a:r>
              <a:rPr sz="2500" spc="95" dirty="0">
                <a:solidFill>
                  <a:srgbClr val="404040"/>
                </a:solidFill>
                <a:latin typeface="Verdana"/>
                <a:cs typeface="Verdana"/>
              </a:rPr>
              <a:t>and</a:t>
            </a:r>
            <a:r>
              <a:rPr sz="2500" spc="-225" dirty="0">
                <a:solidFill>
                  <a:srgbClr val="404040"/>
                </a:solidFill>
                <a:latin typeface="Verdana"/>
                <a:cs typeface="Verdana"/>
              </a:rPr>
              <a:t> </a:t>
            </a:r>
            <a:r>
              <a:rPr sz="2500" spc="-335" dirty="0">
                <a:solidFill>
                  <a:srgbClr val="404040"/>
                </a:solidFill>
                <a:latin typeface="Verdana"/>
                <a:cs typeface="Verdana"/>
              </a:rPr>
              <a:t>TSP</a:t>
            </a:r>
            <a:endParaRPr sz="2500" dirty="0">
              <a:latin typeface="Verdana"/>
              <a:cs typeface="Verdana"/>
            </a:endParaRPr>
          </a:p>
          <a:p>
            <a:pPr marL="355600" indent="-342900">
              <a:lnSpc>
                <a:spcPct val="100000"/>
              </a:lnSpc>
              <a:spcBef>
                <a:spcPts val="994"/>
              </a:spcBef>
              <a:buClr>
                <a:srgbClr val="AF1512"/>
              </a:buClr>
              <a:buSzPct val="80000"/>
              <a:buAutoNum type="arabicPeriod"/>
              <a:tabLst>
                <a:tab pos="355600" algn="l"/>
              </a:tabLst>
            </a:pPr>
            <a:r>
              <a:rPr sz="2500" spc="-120" dirty="0">
                <a:solidFill>
                  <a:srgbClr val="404040"/>
                </a:solidFill>
                <a:latin typeface="Verdana"/>
                <a:cs typeface="Verdana"/>
              </a:rPr>
              <a:t>Progress </a:t>
            </a:r>
            <a:r>
              <a:rPr sz="2500" spc="25" dirty="0">
                <a:solidFill>
                  <a:srgbClr val="404040"/>
                </a:solidFill>
                <a:latin typeface="Verdana"/>
                <a:cs typeface="Verdana"/>
              </a:rPr>
              <a:t>on </a:t>
            </a:r>
            <a:r>
              <a:rPr sz="2500" spc="30" dirty="0">
                <a:solidFill>
                  <a:srgbClr val="404040"/>
                </a:solidFill>
                <a:latin typeface="Verdana"/>
                <a:cs typeface="Verdana"/>
              </a:rPr>
              <a:t>Economic</a:t>
            </a:r>
            <a:r>
              <a:rPr sz="2500" spc="-475" dirty="0">
                <a:solidFill>
                  <a:srgbClr val="404040"/>
                </a:solidFill>
                <a:latin typeface="Verdana"/>
                <a:cs typeface="Verdana"/>
              </a:rPr>
              <a:t> </a:t>
            </a:r>
            <a:r>
              <a:rPr sz="2500" spc="-120" dirty="0">
                <a:solidFill>
                  <a:srgbClr val="404040"/>
                </a:solidFill>
                <a:latin typeface="Verdana"/>
                <a:cs typeface="Verdana"/>
              </a:rPr>
              <a:t>Reforms</a:t>
            </a:r>
            <a:endParaRPr sz="2500" dirty="0">
              <a:latin typeface="Verdana"/>
              <a:cs typeface="Verdana"/>
            </a:endParaRPr>
          </a:p>
          <a:p>
            <a:pPr marL="355600" indent="-342900">
              <a:lnSpc>
                <a:spcPct val="100000"/>
              </a:lnSpc>
              <a:spcBef>
                <a:spcPts val="1010"/>
              </a:spcBef>
              <a:buClr>
                <a:srgbClr val="AF1512"/>
              </a:buClr>
              <a:buSzPct val="80000"/>
              <a:buAutoNum type="arabicPeriod"/>
              <a:tabLst>
                <a:tab pos="355600" algn="l"/>
              </a:tabLst>
            </a:pPr>
            <a:r>
              <a:rPr sz="2500" spc="-10" dirty="0">
                <a:solidFill>
                  <a:srgbClr val="404040"/>
                </a:solidFill>
                <a:latin typeface="Verdana"/>
                <a:cs typeface="Verdana"/>
              </a:rPr>
              <a:t>Monetary </a:t>
            </a:r>
            <a:r>
              <a:rPr sz="2500" spc="-65" dirty="0">
                <a:solidFill>
                  <a:srgbClr val="404040"/>
                </a:solidFill>
                <a:latin typeface="Verdana"/>
                <a:cs typeface="Verdana"/>
              </a:rPr>
              <a:t>Sector</a:t>
            </a:r>
            <a:r>
              <a:rPr sz="2500" spc="-345" dirty="0">
                <a:solidFill>
                  <a:srgbClr val="404040"/>
                </a:solidFill>
                <a:latin typeface="Verdana"/>
                <a:cs typeface="Verdana"/>
              </a:rPr>
              <a:t> </a:t>
            </a:r>
            <a:r>
              <a:rPr sz="2500" spc="-120" dirty="0">
                <a:solidFill>
                  <a:srgbClr val="404040"/>
                </a:solidFill>
                <a:latin typeface="Verdana"/>
                <a:cs typeface="Verdana"/>
              </a:rPr>
              <a:t>Reforms</a:t>
            </a:r>
            <a:endParaRPr sz="2500" dirty="0">
              <a:latin typeface="Verdana"/>
              <a:cs typeface="Verdana"/>
            </a:endParaRPr>
          </a:p>
          <a:p>
            <a:pPr marL="355600" indent="-342900">
              <a:lnSpc>
                <a:spcPct val="100000"/>
              </a:lnSpc>
              <a:spcBef>
                <a:spcPts val="1000"/>
              </a:spcBef>
              <a:buClr>
                <a:srgbClr val="AF1512"/>
              </a:buClr>
              <a:buSzPct val="80000"/>
              <a:buAutoNum type="arabicPeriod"/>
              <a:tabLst>
                <a:tab pos="355600" algn="l"/>
              </a:tabLst>
            </a:pPr>
            <a:r>
              <a:rPr sz="2500" spc="-135" dirty="0">
                <a:solidFill>
                  <a:srgbClr val="404040"/>
                </a:solidFill>
                <a:latin typeface="Verdana"/>
                <a:cs typeface="Verdana"/>
              </a:rPr>
              <a:t>Institutional </a:t>
            </a:r>
            <a:r>
              <a:rPr sz="2500" spc="95" dirty="0">
                <a:solidFill>
                  <a:srgbClr val="404040"/>
                </a:solidFill>
                <a:latin typeface="Verdana"/>
                <a:cs typeface="Verdana"/>
              </a:rPr>
              <a:t>and </a:t>
            </a:r>
            <a:r>
              <a:rPr sz="2500" spc="-35" dirty="0">
                <a:solidFill>
                  <a:srgbClr val="404040"/>
                </a:solidFill>
                <a:latin typeface="Verdana"/>
                <a:cs typeface="Verdana"/>
              </a:rPr>
              <a:t>Political</a:t>
            </a:r>
            <a:r>
              <a:rPr sz="2500" spc="-509" dirty="0">
                <a:solidFill>
                  <a:srgbClr val="404040"/>
                </a:solidFill>
                <a:latin typeface="Verdana"/>
                <a:cs typeface="Verdana"/>
              </a:rPr>
              <a:t> </a:t>
            </a:r>
            <a:r>
              <a:rPr sz="2500" spc="-120" dirty="0">
                <a:solidFill>
                  <a:srgbClr val="404040"/>
                </a:solidFill>
                <a:latin typeface="Verdana"/>
                <a:cs typeface="Verdana"/>
              </a:rPr>
              <a:t>Reforms</a:t>
            </a:r>
            <a:endParaRPr sz="2500" dirty="0">
              <a:latin typeface="Verdana"/>
              <a:cs typeface="Verdana"/>
            </a:endParaRPr>
          </a:p>
          <a:p>
            <a:pPr marL="355600" indent="-342900">
              <a:lnSpc>
                <a:spcPct val="100000"/>
              </a:lnSpc>
              <a:spcBef>
                <a:spcPts val="994"/>
              </a:spcBef>
              <a:buClr>
                <a:srgbClr val="AF1512"/>
              </a:buClr>
              <a:buSzPct val="80000"/>
              <a:buAutoNum type="arabicPeriod"/>
              <a:tabLst>
                <a:tab pos="355600" algn="l"/>
              </a:tabLst>
            </a:pPr>
            <a:r>
              <a:rPr sz="2500" spc="-114" dirty="0">
                <a:solidFill>
                  <a:srgbClr val="404040"/>
                </a:solidFill>
                <a:latin typeface="Verdana"/>
                <a:cs typeface="Verdana"/>
              </a:rPr>
              <a:t>Arrears</a:t>
            </a:r>
            <a:r>
              <a:rPr sz="2500" spc="-195" dirty="0">
                <a:solidFill>
                  <a:srgbClr val="404040"/>
                </a:solidFill>
                <a:latin typeface="Verdana"/>
                <a:cs typeface="Verdana"/>
              </a:rPr>
              <a:t> </a:t>
            </a:r>
            <a:r>
              <a:rPr sz="2500" spc="75" dirty="0" smtClean="0">
                <a:solidFill>
                  <a:srgbClr val="404040"/>
                </a:solidFill>
                <a:latin typeface="Verdana"/>
                <a:cs typeface="Verdana"/>
              </a:rPr>
              <a:t>Clearance</a:t>
            </a:r>
            <a:endParaRPr lang="en-ZW" sz="2500" spc="75" dirty="0" smtClean="0">
              <a:solidFill>
                <a:srgbClr val="404040"/>
              </a:solidFill>
              <a:latin typeface="Verdana"/>
              <a:cs typeface="Verdana"/>
            </a:endParaRPr>
          </a:p>
          <a:p>
            <a:pPr marL="355600" indent="-342900">
              <a:lnSpc>
                <a:spcPct val="100000"/>
              </a:lnSpc>
              <a:spcBef>
                <a:spcPts val="994"/>
              </a:spcBef>
              <a:buClr>
                <a:srgbClr val="AF1512"/>
              </a:buClr>
              <a:buSzPct val="80000"/>
              <a:buAutoNum type="arabicPeriod"/>
              <a:tabLst>
                <a:tab pos="355600" algn="l"/>
              </a:tabLst>
            </a:pPr>
            <a:r>
              <a:rPr lang="en-ZW" sz="2500" spc="75" dirty="0" smtClean="0">
                <a:solidFill>
                  <a:srgbClr val="404040"/>
                </a:solidFill>
                <a:latin typeface="Verdana"/>
                <a:cs typeface="Verdana"/>
              </a:rPr>
              <a:t>Cyclone </a:t>
            </a:r>
            <a:r>
              <a:rPr lang="en-ZW" sz="2500" spc="75" dirty="0" err="1" smtClean="0">
                <a:solidFill>
                  <a:srgbClr val="404040"/>
                </a:solidFill>
                <a:latin typeface="Verdana"/>
                <a:cs typeface="Verdana"/>
              </a:rPr>
              <a:t>Idai</a:t>
            </a:r>
            <a:endParaRPr lang="en-ZW" sz="2500" spc="75" dirty="0" smtClean="0">
              <a:solidFill>
                <a:srgbClr val="404040"/>
              </a:solidFill>
              <a:latin typeface="Verdana"/>
              <a:cs typeface="Verdana"/>
            </a:endParaRPr>
          </a:p>
          <a:p>
            <a:pPr marL="355600" indent="-342900">
              <a:lnSpc>
                <a:spcPct val="100000"/>
              </a:lnSpc>
              <a:spcBef>
                <a:spcPts val="994"/>
              </a:spcBef>
              <a:buClr>
                <a:srgbClr val="AF1512"/>
              </a:buClr>
              <a:buSzPct val="80000"/>
              <a:buAutoNum type="arabicPeriod"/>
              <a:tabLst>
                <a:tab pos="355600" algn="l"/>
              </a:tabLst>
            </a:pPr>
            <a:r>
              <a:rPr lang="en-ZW" sz="2500" spc="75" dirty="0" smtClean="0">
                <a:solidFill>
                  <a:srgbClr val="404040"/>
                </a:solidFill>
                <a:latin typeface="Verdana"/>
                <a:cs typeface="Verdana"/>
              </a:rPr>
              <a:t>Sector Focus</a:t>
            </a:r>
            <a:endParaRPr sz="2500" dirty="0">
              <a:latin typeface="Verdana"/>
              <a:cs typeface="Verdana"/>
            </a:endParaRPr>
          </a:p>
        </p:txBody>
      </p:sp>
      <p:sp>
        <p:nvSpPr>
          <p:cNvPr id="5" name="object 5"/>
          <p:cNvSpPr txBox="1"/>
          <p:nvPr/>
        </p:nvSpPr>
        <p:spPr>
          <a:xfrm>
            <a:off x="10662031" y="570992"/>
            <a:ext cx="222250" cy="452120"/>
          </a:xfrm>
          <a:prstGeom prst="rect">
            <a:avLst/>
          </a:prstGeom>
        </p:spPr>
        <p:txBody>
          <a:bodyPr vert="horz" wrap="square" lIns="0" tIns="12065" rIns="0" bIns="0" rtlCol="0">
            <a:spAutoFit/>
          </a:bodyPr>
          <a:lstStyle/>
          <a:p>
            <a:pPr marL="12700">
              <a:lnSpc>
                <a:spcPct val="100000"/>
              </a:lnSpc>
              <a:spcBef>
                <a:spcPts val="95"/>
              </a:spcBef>
            </a:pPr>
            <a:r>
              <a:rPr sz="2800" spc="-235" dirty="0">
                <a:solidFill>
                  <a:srgbClr val="FFFFFF"/>
                </a:solidFill>
                <a:latin typeface="Verdana"/>
                <a:cs typeface="Verdana"/>
              </a:rPr>
              <a:t>2</a:t>
            </a:r>
            <a:endParaRPr sz="2800">
              <a:latin typeface="Verdana"/>
              <a:cs typeface="Verdan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56310" y="770382"/>
            <a:ext cx="3345815" cy="574040"/>
          </a:xfrm>
          <a:prstGeom prst="rect">
            <a:avLst/>
          </a:prstGeom>
        </p:spPr>
        <p:txBody>
          <a:bodyPr vert="horz" wrap="square" lIns="0" tIns="12700" rIns="0" bIns="0" rtlCol="0">
            <a:spAutoFit/>
          </a:bodyPr>
          <a:lstStyle/>
          <a:p>
            <a:pPr marL="12700">
              <a:lnSpc>
                <a:spcPct val="100000"/>
              </a:lnSpc>
              <a:spcBef>
                <a:spcPts val="100"/>
              </a:spcBef>
            </a:pPr>
            <a:r>
              <a:rPr lang="en-ZW" sz="3600" spc="-525" dirty="0" smtClean="0"/>
              <a:t>Introduction</a:t>
            </a:r>
            <a:endParaRPr sz="3600" dirty="0"/>
          </a:p>
        </p:txBody>
      </p:sp>
      <p:sp>
        <p:nvSpPr>
          <p:cNvPr id="4" name="object 4"/>
          <p:cNvSpPr txBox="1"/>
          <p:nvPr/>
        </p:nvSpPr>
        <p:spPr>
          <a:xfrm>
            <a:off x="533400" y="2286000"/>
            <a:ext cx="11201400" cy="2989921"/>
          </a:xfrm>
          <a:prstGeom prst="rect">
            <a:avLst/>
          </a:prstGeom>
        </p:spPr>
        <p:txBody>
          <a:bodyPr vert="horz" wrap="square" lIns="0" tIns="111125" rIns="0" bIns="0" rtlCol="0">
            <a:spAutoFit/>
          </a:bodyPr>
          <a:lstStyle/>
          <a:p>
            <a:pPr marL="357188" indent="-344488">
              <a:lnSpc>
                <a:spcPct val="100000"/>
              </a:lnSpc>
              <a:spcBef>
                <a:spcPts val="875"/>
              </a:spcBef>
              <a:tabLst>
                <a:tab pos="354965" algn="l"/>
              </a:tabLst>
            </a:pPr>
            <a:r>
              <a:rPr sz="1500" spc="285" dirty="0">
                <a:solidFill>
                  <a:srgbClr val="AF1512"/>
                </a:solidFill>
                <a:latin typeface="Arial"/>
                <a:cs typeface="Arial"/>
              </a:rPr>
              <a:t>	</a:t>
            </a:r>
            <a:r>
              <a:rPr lang="en-ZW" sz="1900" spc="-114" dirty="0" smtClean="0">
                <a:solidFill>
                  <a:srgbClr val="404040"/>
                </a:solidFill>
                <a:latin typeface="Verdana"/>
                <a:cs typeface="Verdana"/>
              </a:rPr>
              <a:t>The new Government, guided by His Excellency, the President, E. D. </a:t>
            </a:r>
            <a:r>
              <a:rPr lang="en-ZW" sz="1900" spc="-114" dirty="0" err="1" smtClean="0">
                <a:solidFill>
                  <a:srgbClr val="404040"/>
                </a:solidFill>
                <a:latin typeface="Verdana"/>
                <a:cs typeface="Verdana"/>
              </a:rPr>
              <a:t>Mnangagwa</a:t>
            </a:r>
            <a:r>
              <a:rPr lang="en-ZW" sz="1900" spc="-114" dirty="0" smtClean="0">
                <a:solidFill>
                  <a:srgbClr val="404040"/>
                </a:solidFill>
                <a:latin typeface="Verdana"/>
                <a:cs typeface="Verdana"/>
              </a:rPr>
              <a:t>, is on a transformative journey aimed at re-building the economy to realise the Vision 2030 goals of a </a:t>
            </a:r>
            <a:r>
              <a:rPr lang="en-ZW" sz="1900" i="1" spc="-114" dirty="0" smtClean="0">
                <a:solidFill>
                  <a:srgbClr val="404040"/>
                </a:solidFill>
                <a:latin typeface="Verdana"/>
                <a:cs typeface="Verdana"/>
              </a:rPr>
              <a:t>‘Prosperous and Empowered Upper Middle Income Society’</a:t>
            </a:r>
            <a:r>
              <a:rPr sz="1900" spc="-95" dirty="0" smtClean="0">
                <a:solidFill>
                  <a:srgbClr val="404040"/>
                </a:solidFill>
                <a:latin typeface="Verdana"/>
                <a:cs typeface="Verdana"/>
              </a:rPr>
              <a:t>;</a:t>
            </a:r>
            <a:endParaRPr sz="1900" dirty="0">
              <a:latin typeface="Verdana"/>
              <a:cs typeface="Verdana"/>
            </a:endParaRPr>
          </a:p>
          <a:p>
            <a:pPr marL="354965" marR="398145" indent="-342900">
              <a:lnSpc>
                <a:spcPts val="2050"/>
              </a:lnSpc>
              <a:spcBef>
                <a:spcPts val="1030"/>
              </a:spcBef>
              <a:tabLst>
                <a:tab pos="354965" algn="l"/>
              </a:tabLst>
            </a:pPr>
            <a:r>
              <a:rPr sz="1500" spc="285" dirty="0">
                <a:solidFill>
                  <a:srgbClr val="AF1512"/>
                </a:solidFill>
                <a:latin typeface="Arial"/>
                <a:cs typeface="Arial"/>
              </a:rPr>
              <a:t>	</a:t>
            </a:r>
            <a:r>
              <a:rPr lang="en-ZW" sz="1900" spc="-15" dirty="0" smtClean="0">
                <a:solidFill>
                  <a:srgbClr val="404040"/>
                </a:solidFill>
                <a:latin typeface="Verdana"/>
                <a:cs typeface="Verdana"/>
              </a:rPr>
              <a:t>This initiative is in line with continental and inter-continental commitments towards attainment of the Sustainable Development Goals and the AU Agenda 2063</a:t>
            </a:r>
            <a:r>
              <a:rPr sz="1900" spc="-5" dirty="0" smtClean="0">
                <a:solidFill>
                  <a:srgbClr val="404040"/>
                </a:solidFill>
                <a:latin typeface="Verdana"/>
                <a:cs typeface="Verdana"/>
              </a:rPr>
              <a:t>;</a:t>
            </a:r>
            <a:endParaRPr sz="1900" dirty="0">
              <a:latin typeface="Verdana"/>
              <a:cs typeface="Verdana"/>
            </a:endParaRPr>
          </a:p>
          <a:p>
            <a:pPr marL="354965" marR="52069" indent="-342900">
              <a:lnSpc>
                <a:spcPts val="2050"/>
              </a:lnSpc>
              <a:spcBef>
                <a:spcPts val="1010"/>
              </a:spcBef>
              <a:tabLst>
                <a:tab pos="354965" algn="l"/>
                <a:tab pos="5291455" algn="l"/>
              </a:tabLst>
            </a:pPr>
            <a:r>
              <a:rPr sz="1500" spc="285" dirty="0">
                <a:solidFill>
                  <a:srgbClr val="AF1512"/>
                </a:solidFill>
                <a:latin typeface="Arial"/>
                <a:cs typeface="Arial"/>
              </a:rPr>
              <a:t>	</a:t>
            </a:r>
            <a:r>
              <a:rPr lang="en-ZW" sz="1900" spc="-80" dirty="0" smtClean="0">
                <a:solidFill>
                  <a:srgbClr val="404040"/>
                </a:solidFill>
                <a:latin typeface="Verdana"/>
                <a:cs typeface="Verdana"/>
              </a:rPr>
              <a:t>The aim is to improve the livelihoods of the majority of Zimbabweans throug</a:t>
            </a:r>
            <a:r>
              <a:rPr lang="en-ZW" sz="1900" spc="-80" dirty="0" smtClean="0">
                <a:solidFill>
                  <a:srgbClr val="404040"/>
                </a:solidFill>
                <a:latin typeface="Verdana"/>
                <a:cs typeface="Verdana"/>
              </a:rPr>
              <a:t>h improved access to basic services and higher incomes</a:t>
            </a:r>
            <a:r>
              <a:rPr sz="1900" i="1" spc="-190" dirty="0" smtClean="0">
                <a:solidFill>
                  <a:srgbClr val="404040"/>
                </a:solidFill>
                <a:latin typeface="Verdana"/>
                <a:cs typeface="Verdana"/>
              </a:rPr>
              <a:t>;</a:t>
            </a:r>
            <a:endParaRPr sz="1900" dirty="0">
              <a:latin typeface="Verdana"/>
              <a:cs typeface="Verdana"/>
            </a:endParaRPr>
          </a:p>
          <a:p>
            <a:pPr marL="354965" marR="5080" indent="-342900">
              <a:lnSpc>
                <a:spcPts val="2050"/>
              </a:lnSpc>
              <a:spcBef>
                <a:spcPts val="1005"/>
              </a:spcBef>
              <a:tabLst>
                <a:tab pos="354965" algn="l"/>
              </a:tabLst>
            </a:pPr>
            <a:r>
              <a:rPr sz="1500" spc="285" dirty="0">
                <a:solidFill>
                  <a:srgbClr val="AF1512"/>
                </a:solidFill>
                <a:latin typeface="Arial"/>
                <a:cs typeface="Arial"/>
              </a:rPr>
              <a:t>	</a:t>
            </a:r>
            <a:r>
              <a:rPr lang="en-ZW" sz="1900" spc="-95" dirty="0" smtClean="0">
                <a:solidFill>
                  <a:srgbClr val="404040"/>
                </a:solidFill>
                <a:latin typeface="Verdana"/>
                <a:cs typeface="Verdana"/>
              </a:rPr>
              <a:t>This can only be achieved through good governance based on the rule of law, as well as respect for human and property rights</a:t>
            </a:r>
            <a:r>
              <a:rPr sz="1900" spc="-190" dirty="0" smtClean="0">
                <a:solidFill>
                  <a:srgbClr val="404040"/>
                </a:solidFill>
                <a:latin typeface="Verdana"/>
                <a:cs typeface="Verdana"/>
              </a:rPr>
              <a:t>;</a:t>
            </a:r>
            <a:endParaRPr sz="1900" dirty="0">
              <a:latin typeface="Verdana"/>
              <a:cs typeface="Verdana"/>
            </a:endParaRPr>
          </a:p>
        </p:txBody>
      </p:sp>
      <p:sp>
        <p:nvSpPr>
          <p:cNvPr id="5" name="object 5"/>
          <p:cNvSpPr txBox="1"/>
          <p:nvPr/>
        </p:nvSpPr>
        <p:spPr>
          <a:xfrm>
            <a:off x="10662031" y="570992"/>
            <a:ext cx="222250" cy="452120"/>
          </a:xfrm>
          <a:prstGeom prst="rect">
            <a:avLst/>
          </a:prstGeom>
        </p:spPr>
        <p:txBody>
          <a:bodyPr vert="horz" wrap="square" lIns="0" tIns="12065" rIns="0" bIns="0" rtlCol="0">
            <a:spAutoFit/>
          </a:bodyPr>
          <a:lstStyle/>
          <a:p>
            <a:pPr marL="12700">
              <a:lnSpc>
                <a:spcPct val="100000"/>
              </a:lnSpc>
              <a:spcBef>
                <a:spcPts val="95"/>
              </a:spcBef>
            </a:pPr>
            <a:r>
              <a:rPr sz="2800" spc="-235" dirty="0">
                <a:solidFill>
                  <a:srgbClr val="FFFFFF"/>
                </a:solidFill>
                <a:latin typeface="Verdana"/>
                <a:cs typeface="Verdana"/>
              </a:rPr>
              <a:t>3</a:t>
            </a:r>
            <a:endParaRPr sz="2800">
              <a:latin typeface="Verdana"/>
              <a:cs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56310" y="770382"/>
            <a:ext cx="6558890" cy="566822"/>
          </a:xfrm>
          <a:prstGeom prst="rect">
            <a:avLst/>
          </a:prstGeom>
        </p:spPr>
        <p:txBody>
          <a:bodyPr vert="horz" wrap="square" lIns="0" tIns="12700" rIns="0" bIns="0" rtlCol="0">
            <a:spAutoFit/>
          </a:bodyPr>
          <a:lstStyle/>
          <a:p>
            <a:pPr marL="12700">
              <a:lnSpc>
                <a:spcPct val="100000"/>
              </a:lnSpc>
              <a:spcBef>
                <a:spcPts val="100"/>
              </a:spcBef>
            </a:pPr>
            <a:r>
              <a:rPr lang="en-ZW" sz="3600" spc="-525" dirty="0" smtClean="0"/>
              <a:t>Introduction </a:t>
            </a:r>
            <a:r>
              <a:rPr lang="en-ZW" sz="3600" spc="-525" dirty="0" err="1" smtClean="0"/>
              <a:t>cont</a:t>
            </a:r>
            <a:endParaRPr sz="3600" dirty="0"/>
          </a:p>
        </p:txBody>
      </p:sp>
      <p:sp>
        <p:nvSpPr>
          <p:cNvPr id="4" name="object 4"/>
          <p:cNvSpPr txBox="1"/>
          <p:nvPr/>
        </p:nvSpPr>
        <p:spPr>
          <a:xfrm>
            <a:off x="533400" y="2362200"/>
            <a:ext cx="11201400" cy="1866537"/>
          </a:xfrm>
          <a:prstGeom prst="rect">
            <a:avLst/>
          </a:prstGeom>
        </p:spPr>
        <p:txBody>
          <a:bodyPr vert="horz" wrap="square" lIns="0" tIns="111125" rIns="0" bIns="0" rtlCol="0">
            <a:spAutoFit/>
          </a:bodyPr>
          <a:lstStyle/>
          <a:p>
            <a:pPr marL="12700">
              <a:lnSpc>
                <a:spcPct val="100000"/>
              </a:lnSpc>
              <a:spcBef>
                <a:spcPts val="875"/>
              </a:spcBef>
              <a:tabLst>
                <a:tab pos="354965" algn="l"/>
              </a:tabLst>
            </a:pPr>
            <a:r>
              <a:rPr sz="1500" spc="285" dirty="0">
                <a:solidFill>
                  <a:srgbClr val="AF1512"/>
                </a:solidFill>
                <a:latin typeface="Arial"/>
                <a:cs typeface="Arial"/>
              </a:rPr>
              <a:t>	</a:t>
            </a:r>
            <a:r>
              <a:rPr sz="1900" spc="-114" dirty="0">
                <a:solidFill>
                  <a:srgbClr val="404040"/>
                </a:solidFill>
                <a:latin typeface="Verdana"/>
                <a:cs typeface="Verdana"/>
              </a:rPr>
              <a:t>The </a:t>
            </a:r>
            <a:r>
              <a:rPr sz="1900" spc="35" dirty="0">
                <a:solidFill>
                  <a:srgbClr val="404040"/>
                </a:solidFill>
                <a:latin typeface="Verdana"/>
                <a:cs typeface="Verdana"/>
              </a:rPr>
              <a:t>New </a:t>
            </a:r>
            <a:r>
              <a:rPr sz="1900" spc="-55" dirty="0">
                <a:solidFill>
                  <a:srgbClr val="404040"/>
                </a:solidFill>
                <a:latin typeface="Verdana"/>
                <a:cs typeface="Verdana"/>
              </a:rPr>
              <a:t>Dispensation </a:t>
            </a:r>
            <a:r>
              <a:rPr sz="1900" spc="-260" dirty="0">
                <a:solidFill>
                  <a:srgbClr val="404040"/>
                </a:solidFill>
                <a:latin typeface="Verdana"/>
                <a:cs typeface="Verdana"/>
              </a:rPr>
              <a:t>– </a:t>
            </a:r>
            <a:r>
              <a:rPr sz="1900" spc="15" dirty="0">
                <a:solidFill>
                  <a:srgbClr val="404040"/>
                </a:solidFill>
                <a:latin typeface="Verdana"/>
                <a:cs typeface="Verdana"/>
              </a:rPr>
              <a:t>breakaway </a:t>
            </a:r>
            <a:r>
              <a:rPr sz="1900" spc="-75" dirty="0" smtClean="0">
                <a:solidFill>
                  <a:srgbClr val="404040"/>
                </a:solidFill>
                <a:latin typeface="Verdana"/>
                <a:cs typeface="Verdana"/>
              </a:rPr>
              <a:t>from </a:t>
            </a:r>
            <a:r>
              <a:rPr lang="en-ZW" sz="1900" spc="-20" dirty="0" smtClean="0">
                <a:solidFill>
                  <a:srgbClr val="404040"/>
                </a:solidFill>
                <a:latin typeface="Verdana"/>
                <a:cs typeface="Verdana"/>
              </a:rPr>
              <a:t>the past</a:t>
            </a:r>
            <a:r>
              <a:rPr sz="1900" spc="-95" dirty="0" smtClean="0">
                <a:solidFill>
                  <a:srgbClr val="404040"/>
                </a:solidFill>
                <a:latin typeface="Verdana"/>
                <a:cs typeface="Verdana"/>
              </a:rPr>
              <a:t>;</a:t>
            </a:r>
            <a:endParaRPr sz="1900" dirty="0">
              <a:latin typeface="Verdana"/>
              <a:cs typeface="Verdana"/>
            </a:endParaRPr>
          </a:p>
          <a:p>
            <a:pPr marL="354965" marR="398145" indent="-342900">
              <a:lnSpc>
                <a:spcPts val="2050"/>
              </a:lnSpc>
              <a:spcBef>
                <a:spcPts val="1030"/>
              </a:spcBef>
              <a:tabLst>
                <a:tab pos="354965" algn="l"/>
              </a:tabLst>
            </a:pPr>
            <a:r>
              <a:rPr sz="1500" spc="285" dirty="0">
                <a:solidFill>
                  <a:srgbClr val="AF1512"/>
                </a:solidFill>
                <a:latin typeface="Arial"/>
                <a:cs typeface="Arial"/>
              </a:rPr>
              <a:t>	</a:t>
            </a:r>
            <a:r>
              <a:rPr sz="1900" spc="-15" dirty="0">
                <a:solidFill>
                  <a:srgbClr val="404040"/>
                </a:solidFill>
                <a:latin typeface="Verdana"/>
                <a:cs typeface="Verdana"/>
              </a:rPr>
              <a:t>Zimbabwe </a:t>
            </a:r>
            <a:r>
              <a:rPr sz="1900" spc="-195" dirty="0">
                <a:solidFill>
                  <a:srgbClr val="404040"/>
                </a:solidFill>
                <a:latin typeface="Verdana"/>
                <a:cs typeface="Verdana"/>
              </a:rPr>
              <a:t>is </a:t>
            </a:r>
            <a:r>
              <a:rPr sz="1900" spc="-35" dirty="0">
                <a:solidFill>
                  <a:srgbClr val="404040"/>
                </a:solidFill>
                <a:latin typeface="Verdana"/>
                <a:cs typeface="Verdana"/>
              </a:rPr>
              <a:t>undertaking </a:t>
            </a:r>
            <a:r>
              <a:rPr sz="1900" spc="-40" dirty="0">
                <a:solidFill>
                  <a:srgbClr val="404040"/>
                </a:solidFill>
                <a:latin typeface="Verdana"/>
                <a:cs typeface="Verdana"/>
              </a:rPr>
              <a:t>international </a:t>
            </a:r>
            <a:r>
              <a:rPr sz="1900" dirty="0">
                <a:solidFill>
                  <a:srgbClr val="404040"/>
                </a:solidFill>
                <a:latin typeface="Verdana"/>
                <a:cs typeface="Verdana"/>
              </a:rPr>
              <a:t>re-engagement </a:t>
            </a:r>
            <a:r>
              <a:rPr sz="1900" spc="-30" dirty="0">
                <a:solidFill>
                  <a:srgbClr val="404040"/>
                </a:solidFill>
                <a:latin typeface="Verdana"/>
                <a:cs typeface="Verdana"/>
              </a:rPr>
              <a:t>(</a:t>
            </a:r>
            <a:r>
              <a:rPr sz="1900" spc="-30" dirty="0" smtClean="0">
                <a:solidFill>
                  <a:srgbClr val="404040"/>
                </a:solidFill>
                <a:latin typeface="Verdana"/>
                <a:cs typeface="Verdana"/>
              </a:rPr>
              <a:t>political</a:t>
            </a:r>
            <a:r>
              <a:rPr lang="en-ZW" sz="1900" spc="-30" dirty="0" smtClean="0">
                <a:solidFill>
                  <a:srgbClr val="404040"/>
                </a:solidFill>
                <a:latin typeface="Verdana"/>
                <a:cs typeface="Verdana"/>
              </a:rPr>
              <a:t> </a:t>
            </a:r>
            <a:r>
              <a:rPr sz="1900" spc="65" dirty="0" smtClean="0">
                <a:solidFill>
                  <a:srgbClr val="404040"/>
                </a:solidFill>
                <a:latin typeface="Verdana"/>
                <a:cs typeface="Verdana"/>
              </a:rPr>
              <a:t>and </a:t>
            </a:r>
            <a:r>
              <a:rPr sz="1900" spc="-5" dirty="0" smtClean="0">
                <a:solidFill>
                  <a:srgbClr val="404040"/>
                </a:solidFill>
                <a:latin typeface="Verdana"/>
                <a:cs typeface="Verdana"/>
              </a:rPr>
              <a:t>economic</a:t>
            </a:r>
            <a:r>
              <a:rPr sz="1900" spc="-5" dirty="0">
                <a:solidFill>
                  <a:srgbClr val="404040"/>
                </a:solidFill>
                <a:latin typeface="Verdana"/>
                <a:cs typeface="Verdana"/>
              </a:rPr>
              <a:t>);</a:t>
            </a:r>
            <a:endParaRPr sz="1900" dirty="0">
              <a:latin typeface="Verdana"/>
              <a:cs typeface="Verdana"/>
            </a:endParaRPr>
          </a:p>
          <a:p>
            <a:pPr marL="354965" marR="52069" indent="-342900">
              <a:lnSpc>
                <a:spcPts val="2050"/>
              </a:lnSpc>
              <a:spcBef>
                <a:spcPts val="1010"/>
              </a:spcBef>
              <a:tabLst>
                <a:tab pos="354965" algn="l"/>
                <a:tab pos="5291455" algn="l"/>
              </a:tabLst>
            </a:pPr>
            <a:r>
              <a:rPr sz="1500" spc="285" dirty="0">
                <a:solidFill>
                  <a:srgbClr val="AF1512"/>
                </a:solidFill>
                <a:latin typeface="Arial"/>
                <a:cs typeface="Arial"/>
              </a:rPr>
              <a:t>	</a:t>
            </a:r>
            <a:r>
              <a:rPr sz="1900" spc="-80" dirty="0">
                <a:solidFill>
                  <a:srgbClr val="404040"/>
                </a:solidFill>
                <a:latin typeface="Verdana"/>
                <a:cs typeface="Verdana"/>
              </a:rPr>
              <a:t>Vision </a:t>
            </a:r>
            <a:r>
              <a:rPr sz="1900" spc="-155" dirty="0">
                <a:solidFill>
                  <a:srgbClr val="404040"/>
                </a:solidFill>
                <a:latin typeface="Verdana"/>
                <a:cs typeface="Verdana"/>
              </a:rPr>
              <a:t>2030, </a:t>
            </a:r>
            <a:r>
              <a:rPr sz="1900" spc="-100" dirty="0">
                <a:solidFill>
                  <a:srgbClr val="404040"/>
                </a:solidFill>
                <a:latin typeface="Verdana"/>
                <a:cs typeface="Verdana"/>
              </a:rPr>
              <a:t>seeks </a:t>
            </a:r>
            <a:r>
              <a:rPr sz="1900" spc="-10" dirty="0">
                <a:solidFill>
                  <a:srgbClr val="404040"/>
                </a:solidFill>
                <a:latin typeface="Verdana"/>
                <a:cs typeface="Verdana"/>
              </a:rPr>
              <a:t>to</a:t>
            </a:r>
            <a:r>
              <a:rPr sz="1900" spc="-200" dirty="0">
                <a:solidFill>
                  <a:srgbClr val="404040"/>
                </a:solidFill>
                <a:latin typeface="Verdana"/>
                <a:cs typeface="Verdana"/>
              </a:rPr>
              <a:t> </a:t>
            </a:r>
            <a:r>
              <a:rPr sz="1900" spc="-90" dirty="0">
                <a:solidFill>
                  <a:srgbClr val="404040"/>
                </a:solidFill>
                <a:latin typeface="Verdana"/>
                <a:cs typeface="Verdana"/>
              </a:rPr>
              <a:t>transform</a:t>
            </a:r>
            <a:r>
              <a:rPr sz="1900" spc="-110" dirty="0">
                <a:solidFill>
                  <a:srgbClr val="404040"/>
                </a:solidFill>
                <a:latin typeface="Verdana"/>
                <a:cs typeface="Verdana"/>
              </a:rPr>
              <a:t> </a:t>
            </a:r>
            <a:r>
              <a:rPr sz="1900" spc="-15" dirty="0">
                <a:solidFill>
                  <a:srgbClr val="404040"/>
                </a:solidFill>
                <a:latin typeface="Verdana"/>
                <a:cs typeface="Verdana"/>
              </a:rPr>
              <a:t>Zimbabwe	</a:t>
            </a:r>
            <a:r>
              <a:rPr sz="1900" spc="-50" dirty="0">
                <a:solidFill>
                  <a:srgbClr val="404040"/>
                </a:solidFill>
                <a:latin typeface="Verdana"/>
                <a:cs typeface="Verdana"/>
              </a:rPr>
              <a:t>into</a:t>
            </a:r>
            <a:r>
              <a:rPr sz="1900" spc="-155" dirty="0">
                <a:solidFill>
                  <a:srgbClr val="404040"/>
                </a:solidFill>
                <a:latin typeface="Verdana"/>
                <a:cs typeface="Verdana"/>
              </a:rPr>
              <a:t> </a:t>
            </a:r>
            <a:r>
              <a:rPr sz="1900" spc="50" dirty="0">
                <a:solidFill>
                  <a:srgbClr val="404040"/>
                </a:solidFill>
                <a:latin typeface="Verdana"/>
                <a:cs typeface="Verdana"/>
              </a:rPr>
              <a:t>an</a:t>
            </a:r>
            <a:r>
              <a:rPr sz="1900" spc="-140" dirty="0">
                <a:solidFill>
                  <a:srgbClr val="404040"/>
                </a:solidFill>
                <a:latin typeface="Verdana"/>
                <a:cs typeface="Verdana"/>
              </a:rPr>
              <a:t> </a:t>
            </a:r>
            <a:r>
              <a:rPr sz="1900" i="1" spc="-20" dirty="0">
                <a:solidFill>
                  <a:srgbClr val="404040"/>
                </a:solidFill>
                <a:latin typeface="Verdana"/>
                <a:cs typeface="Verdana"/>
              </a:rPr>
              <a:t>Upper</a:t>
            </a:r>
            <a:r>
              <a:rPr sz="1900" i="1" spc="-135" dirty="0">
                <a:solidFill>
                  <a:srgbClr val="404040"/>
                </a:solidFill>
                <a:latin typeface="Verdana"/>
                <a:cs typeface="Verdana"/>
              </a:rPr>
              <a:t> </a:t>
            </a:r>
            <a:r>
              <a:rPr sz="1900" i="1" spc="25" dirty="0">
                <a:solidFill>
                  <a:srgbClr val="404040"/>
                </a:solidFill>
                <a:latin typeface="Verdana"/>
                <a:cs typeface="Verdana"/>
              </a:rPr>
              <a:t>Middle</a:t>
            </a:r>
            <a:r>
              <a:rPr sz="1900" i="1" spc="-140" dirty="0">
                <a:solidFill>
                  <a:srgbClr val="404040"/>
                </a:solidFill>
                <a:latin typeface="Verdana"/>
                <a:cs typeface="Verdana"/>
              </a:rPr>
              <a:t> </a:t>
            </a:r>
            <a:r>
              <a:rPr sz="1900" i="1" spc="-15" dirty="0">
                <a:solidFill>
                  <a:srgbClr val="404040"/>
                </a:solidFill>
                <a:latin typeface="Verdana"/>
                <a:cs typeface="Verdana"/>
              </a:rPr>
              <a:t>Income  </a:t>
            </a:r>
            <a:r>
              <a:rPr sz="1900" i="1" spc="-5" dirty="0">
                <a:solidFill>
                  <a:srgbClr val="404040"/>
                </a:solidFill>
                <a:latin typeface="Verdana"/>
                <a:cs typeface="Verdana"/>
              </a:rPr>
              <a:t>Economy </a:t>
            </a:r>
            <a:r>
              <a:rPr sz="1900" i="1" dirty="0">
                <a:solidFill>
                  <a:srgbClr val="404040"/>
                </a:solidFill>
                <a:latin typeface="Verdana"/>
                <a:cs typeface="Verdana"/>
              </a:rPr>
              <a:t>by</a:t>
            </a:r>
            <a:r>
              <a:rPr sz="1900" i="1" spc="-254" dirty="0">
                <a:solidFill>
                  <a:srgbClr val="404040"/>
                </a:solidFill>
                <a:latin typeface="Verdana"/>
                <a:cs typeface="Verdana"/>
              </a:rPr>
              <a:t> </a:t>
            </a:r>
            <a:r>
              <a:rPr sz="1900" i="1" spc="-190" dirty="0">
                <a:solidFill>
                  <a:srgbClr val="404040"/>
                </a:solidFill>
                <a:latin typeface="Verdana"/>
                <a:cs typeface="Verdana"/>
              </a:rPr>
              <a:t>2030;</a:t>
            </a:r>
            <a:endParaRPr sz="1900" dirty="0">
              <a:latin typeface="Verdana"/>
              <a:cs typeface="Verdana"/>
            </a:endParaRPr>
          </a:p>
          <a:p>
            <a:pPr marL="354965" marR="5080" indent="-342900">
              <a:lnSpc>
                <a:spcPts val="2050"/>
              </a:lnSpc>
              <a:spcBef>
                <a:spcPts val="1005"/>
              </a:spcBef>
              <a:tabLst>
                <a:tab pos="354965" algn="l"/>
              </a:tabLst>
            </a:pPr>
            <a:r>
              <a:rPr sz="1500" spc="285" dirty="0">
                <a:solidFill>
                  <a:srgbClr val="AF1512"/>
                </a:solidFill>
                <a:latin typeface="Arial"/>
                <a:cs typeface="Arial"/>
              </a:rPr>
              <a:t>	</a:t>
            </a:r>
            <a:r>
              <a:rPr sz="1900" spc="-95" dirty="0">
                <a:solidFill>
                  <a:srgbClr val="404040"/>
                </a:solidFill>
                <a:latin typeface="Verdana"/>
                <a:cs typeface="Verdana"/>
              </a:rPr>
              <a:t>Transitional </a:t>
            </a:r>
            <a:r>
              <a:rPr sz="1900" spc="-70" dirty="0">
                <a:solidFill>
                  <a:srgbClr val="404040"/>
                </a:solidFill>
                <a:latin typeface="Verdana"/>
                <a:cs typeface="Verdana"/>
              </a:rPr>
              <a:t>Stabilisation </a:t>
            </a:r>
            <a:r>
              <a:rPr sz="1900" spc="-25" dirty="0">
                <a:solidFill>
                  <a:srgbClr val="404040"/>
                </a:solidFill>
                <a:latin typeface="Verdana"/>
                <a:cs typeface="Verdana"/>
              </a:rPr>
              <a:t>Programme </a:t>
            </a:r>
            <a:r>
              <a:rPr sz="1900" spc="15" dirty="0">
                <a:solidFill>
                  <a:srgbClr val="404040"/>
                </a:solidFill>
                <a:latin typeface="Verdana"/>
                <a:cs typeface="Verdana"/>
              </a:rPr>
              <a:t>(October </a:t>
            </a:r>
            <a:r>
              <a:rPr sz="1900" spc="-160" dirty="0">
                <a:solidFill>
                  <a:srgbClr val="404040"/>
                </a:solidFill>
                <a:latin typeface="Verdana"/>
                <a:cs typeface="Verdana"/>
              </a:rPr>
              <a:t>2018 </a:t>
            </a:r>
            <a:r>
              <a:rPr sz="1900" spc="-260" dirty="0">
                <a:solidFill>
                  <a:srgbClr val="404040"/>
                </a:solidFill>
                <a:latin typeface="Verdana"/>
                <a:cs typeface="Verdana"/>
              </a:rPr>
              <a:t>– </a:t>
            </a:r>
            <a:r>
              <a:rPr sz="1900" spc="35" dirty="0">
                <a:solidFill>
                  <a:srgbClr val="404040"/>
                </a:solidFill>
                <a:latin typeface="Verdana"/>
                <a:cs typeface="Verdana"/>
              </a:rPr>
              <a:t>December </a:t>
            </a:r>
            <a:r>
              <a:rPr sz="1900" spc="-160" dirty="0">
                <a:solidFill>
                  <a:srgbClr val="404040"/>
                </a:solidFill>
                <a:latin typeface="Verdana"/>
                <a:cs typeface="Verdana"/>
              </a:rPr>
              <a:t>2020 </a:t>
            </a:r>
            <a:r>
              <a:rPr sz="1900" spc="-165" dirty="0">
                <a:solidFill>
                  <a:srgbClr val="404040"/>
                </a:solidFill>
                <a:latin typeface="Verdana"/>
                <a:cs typeface="Verdana"/>
              </a:rPr>
              <a:t>)</a:t>
            </a:r>
            <a:r>
              <a:rPr sz="1900" spc="-484" dirty="0">
                <a:solidFill>
                  <a:srgbClr val="404040"/>
                </a:solidFill>
                <a:latin typeface="Verdana"/>
                <a:cs typeface="Verdana"/>
              </a:rPr>
              <a:t> </a:t>
            </a:r>
            <a:r>
              <a:rPr sz="1900" spc="-195" dirty="0">
                <a:solidFill>
                  <a:srgbClr val="404040"/>
                </a:solidFill>
                <a:latin typeface="Verdana"/>
                <a:cs typeface="Verdana"/>
              </a:rPr>
              <a:t>is  </a:t>
            </a:r>
            <a:r>
              <a:rPr sz="1900" spc="-20" dirty="0">
                <a:solidFill>
                  <a:srgbClr val="404040"/>
                </a:solidFill>
                <a:latin typeface="Verdana"/>
                <a:cs typeface="Verdana"/>
              </a:rPr>
              <a:t>the</a:t>
            </a:r>
            <a:r>
              <a:rPr sz="1900" spc="-135" dirty="0">
                <a:solidFill>
                  <a:srgbClr val="404040"/>
                </a:solidFill>
                <a:latin typeface="Verdana"/>
                <a:cs typeface="Verdana"/>
              </a:rPr>
              <a:t> </a:t>
            </a:r>
            <a:r>
              <a:rPr sz="1900" spc="5" dirty="0">
                <a:solidFill>
                  <a:srgbClr val="404040"/>
                </a:solidFill>
                <a:latin typeface="Verdana"/>
                <a:cs typeface="Verdana"/>
              </a:rPr>
              <a:t>policy</a:t>
            </a:r>
            <a:r>
              <a:rPr sz="1900" spc="-155" dirty="0">
                <a:solidFill>
                  <a:srgbClr val="404040"/>
                </a:solidFill>
                <a:latin typeface="Verdana"/>
                <a:cs typeface="Verdana"/>
              </a:rPr>
              <a:t> </a:t>
            </a:r>
            <a:r>
              <a:rPr sz="1900" spc="-25" dirty="0">
                <a:solidFill>
                  <a:srgbClr val="404040"/>
                </a:solidFill>
                <a:latin typeface="Verdana"/>
                <a:cs typeface="Verdana"/>
              </a:rPr>
              <a:t>implementation</a:t>
            </a:r>
            <a:r>
              <a:rPr sz="1900" spc="-110" dirty="0">
                <a:solidFill>
                  <a:srgbClr val="404040"/>
                </a:solidFill>
                <a:latin typeface="Verdana"/>
                <a:cs typeface="Verdana"/>
              </a:rPr>
              <a:t> </a:t>
            </a:r>
            <a:r>
              <a:rPr sz="1900" spc="-10" dirty="0">
                <a:solidFill>
                  <a:srgbClr val="404040"/>
                </a:solidFill>
                <a:latin typeface="Verdana"/>
                <a:cs typeface="Verdana"/>
              </a:rPr>
              <a:t>programme</a:t>
            </a:r>
            <a:r>
              <a:rPr sz="1900" spc="-105" dirty="0">
                <a:solidFill>
                  <a:srgbClr val="404040"/>
                </a:solidFill>
                <a:latin typeface="Verdana"/>
                <a:cs typeface="Verdana"/>
              </a:rPr>
              <a:t> </a:t>
            </a:r>
            <a:r>
              <a:rPr sz="1900" spc="-75" dirty="0">
                <a:solidFill>
                  <a:srgbClr val="404040"/>
                </a:solidFill>
                <a:latin typeface="Verdana"/>
                <a:cs typeface="Verdana"/>
              </a:rPr>
              <a:t>for</a:t>
            </a:r>
            <a:r>
              <a:rPr sz="1900" spc="-130" dirty="0">
                <a:solidFill>
                  <a:srgbClr val="404040"/>
                </a:solidFill>
                <a:latin typeface="Verdana"/>
                <a:cs typeface="Verdana"/>
              </a:rPr>
              <a:t> </a:t>
            </a:r>
            <a:r>
              <a:rPr sz="1900" spc="-80" dirty="0">
                <a:solidFill>
                  <a:srgbClr val="404040"/>
                </a:solidFill>
                <a:latin typeface="Verdana"/>
                <a:cs typeface="Verdana"/>
              </a:rPr>
              <a:t>Vision</a:t>
            </a:r>
            <a:r>
              <a:rPr sz="1900" spc="-125" dirty="0">
                <a:solidFill>
                  <a:srgbClr val="404040"/>
                </a:solidFill>
                <a:latin typeface="Verdana"/>
                <a:cs typeface="Verdana"/>
              </a:rPr>
              <a:t> </a:t>
            </a:r>
            <a:r>
              <a:rPr sz="1900" spc="-190" dirty="0">
                <a:solidFill>
                  <a:srgbClr val="404040"/>
                </a:solidFill>
                <a:latin typeface="Verdana"/>
                <a:cs typeface="Verdana"/>
              </a:rPr>
              <a:t>2030</a:t>
            </a:r>
            <a:r>
              <a:rPr sz="1900" spc="-190" dirty="0" smtClean="0">
                <a:solidFill>
                  <a:srgbClr val="404040"/>
                </a:solidFill>
                <a:latin typeface="Verdana"/>
                <a:cs typeface="Verdana"/>
              </a:rPr>
              <a:t>;</a:t>
            </a:r>
            <a:endParaRPr sz="1900" dirty="0">
              <a:latin typeface="Verdana"/>
              <a:cs typeface="Verdana"/>
            </a:endParaRPr>
          </a:p>
        </p:txBody>
      </p:sp>
      <p:sp>
        <p:nvSpPr>
          <p:cNvPr id="5" name="object 5"/>
          <p:cNvSpPr txBox="1"/>
          <p:nvPr/>
        </p:nvSpPr>
        <p:spPr>
          <a:xfrm>
            <a:off x="10662031" y="570992"/>
            <a:ext cx="222250"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4</a:t>
            </a:r>
            <a:endParaRPr sz="2800" dirty="0">
              <a:latin typeface="Verdana"/>
              <a:cs typeface="Verdana"/>
            </a:endParaRPr>
          </a:p>
        </p:txBody>
      </p:sp>
    </p:spTree>
    <p:extLst>
      <p:ext uri="{BB962C8B-B14F-4D97-AF65-F5344CB8AC3E}">
        <p14:creationId xmlns:p14="http://schemas.microsoft.com/office/powerpoint/2010/main" val="2114020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1E5154"/>
          </a:solidFill>
        </p:spPr>
        <p:txBody>
          <a:bodyPr wrap="square" lIns="0" tIns="0" rIns="0" bIns="0" rtlCol="0"/>
          <a:lstStyle/>
          <a:p>
            <a:endParaRPr/>
          </a:p>
        </p:txBody>
      </p:sp>
      <p:sp>
        <p:nvSpPr>
          <p:cNvPr id="3" name="object 3"/>
          <p:cNvSpPr/>
          <p:nvPr/>
        </p:nvSpPr>
        <p:spPr>
          <a:xfrm>
            <a:off x="10398252" y="0"/>
            <a:ext cx="760488" cy="12039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5" name="object 5"/>
          <p:cNvSpPr txBox="1">
            <a:spLocks noGrp="1"/>
          </p:cNvSpPr>
          <p:nvPr>
            <p:ph type="title"/>
          </p:nvPr>
        </p:nvSpPr>
        <p:spPr>
          <a:xfrm>
            <a:off x="4973991" y="1126422"/>
            <a:ext cx="2320290" cy="1136650"/>
          </a:xfrm>
          <a:prstGeom prst="rect">
            <a:avLst/>
          </a:prstGeom>
        </p:spPr>
        <p:txBody>
          <a:bodyPr vert="horz" wrap="square" lIns="0" tIns="12700" rIns="0" bIns="0" rtlCol="0">
            <a:spAutoFit/>
          </a:bodyPr>
          <a:lstStyle/>
          <a:p>
            <a:pPr marL="12700" marR="5080" indent="165100">
              <a:lnSpc>
                <a:spcPct val="148700"/>
              </a:lnSpc>
              <a:spcBef>
                <a:spcPts val="100"/>
              </a:spcBef>
            </a:pPr>
            <a:r>
              <a:rPr sz="2450" spc="190" dirty="0">
                <a:solidFill>
                  <a:srgbClr val="000000"/>
                </a:solidFill>
                <a:latin typeface="Tahoma"/>
                <a:cs typeface="Tahoma"/>
              </a:rPr>
              <a:t>ZIMBABWE  </a:t>
            </a:r>
            <a:r>
              <a:rPr sz="2450" spc="170" dirty="0">
                <a:solidFill>
                  <a:srgbClr val="000000"/>
                </a:solidFill>
                <a:latin typeface="Tahoma"/>
                <a:cs typeface="Tahoma"/>
              </a:rPr>
              <a:t>VISION</a:t>
            </a:r>
            <a:r>
              <a:rPr sz="2450" spc="-20" dirty="0">
                <a:solidFill>
                  <a:srgbClr val="000000"/>
                </a:solidFill>
                <a:latin typeface="Tahoma"/>
                <a:cs typeface="Tahoma"/>
              </a:rPr>
              <a:t> </a:t>
            </a:r>
            <a:r>
              <a:rPr sz="2450" spc="160" dirty="0">
                <a:solidFill>
                  <a:srgbClr val="000000"/>
                </a:solidFill>
                <a:latin typeface="Tahoma"/>
                <a:cs typeface="Tahoma"/>
              </a:rPr>
              <a:t>2030</a:t>
            </a:r>
            <a:endParaRPr sz="2450">
              <a:latin typeface="Tahoma"/>
              <a:cs typeface="Tahoma"/>
            </a:endParaRPr>
          </a:p>
        </p:txBody>
      </p:sp>
      <p:graphicFrame>
        <p:nvGraphicFramePr>
          <p:cNvPr id="6" name="object 6"/>
          <p:cNvGraphicFramePr>
            <a:graphicFrameLocks noGrp="1"/>
          </p:cNvGraphicFramePr>
          <p:nvPr/>
        </p:nvGraphicFramePr>
        <p:xfrm>
          <a:off x="1325780" y="2834027"/>
          <a:ext cx="9606915" cy="3321685"/>
        </p:xfrm>
        <a:graphic>
          <a:graphicData uri="http://schemas.openxmlformats.org/drawingml/2006/table">
            <a:tbl>
              <a:tblPr firstRow="1" bandRow="1">
                <a:tableStyleId>{2D5ABB26-0587-4C30-8999-92F81FD0307C}</a:tableStyleId>
              </a:tblPr>
              <a:tblGrid>
                <a:gridCol w="1741805">
                  <a:extLst>
                    <a:ext uri="{9D8B030D-6E8A-4147-A177-3AD203B41FA5}">
                      <a16:colId xmlns:a16="http://schemas.microsoft.com/office/drawing/2014/main" val="20000"/>
                    </a:ext>
                  </a:extLst>
                </a:gridCol>
                <a:gridCol w="2096135">
                  <a:extLst>
                    <a:ext uri="{9D8B030D-6E8A-4147-A177-3AD203B41FA5}">
                      <a16:colId xmlns:a16="http://schemas.microsoft.com/office/drawing/2014/main" val="20001"/>
                    </a:ext>
                  </a:extLst>
                </a:gridCol>
                <a:gridCol w="1750695">
                  <a:extLst>
                    <a:ext uri="{9D8B030D-6E8A-4147-A177-3AD203B41FA5}">
                      <a16:colId xmlns:a16="http://schemas.microsoft.com/office/drawing/2014/main" val="20002"/>
                    </a:ext>
                  </a:extLst>
                </a:gridCol>
                <a:gridCol w="2096135">
                  <a:extLst>
                    <a:ext uri="{9D8B030D-6E8A-4147-A177-3AD203B41FA5}">
                      <a16:colId xmlns:a16="http://schemas.microsoft.com/office/drawing/2014/main" val="20003"/>
                    </a:ext>
                  </a:extLst>
                </a:gridCol>
                <a:gridCol w="1922145">
                  <a:extLst>
                    <a:ext uri="{9D8B030D-6E8A-4147-A177-3AD203B41FA5}">
                      <a16:colId xmlns:a16="http://schemas.microsoft.com/office/drawing/2014/main" val="20004"/>
                    </a:ext>
                  </a:extLst>
                </a:gridCol>
              </a:tblGrid>
              <a:tr h="2505075">
                <a:tc>
                  <a:txBody>
                    <a:bodyPr/>
                    <a:lstStyle/>
                    <a:p>
                      <a:pPr>
                        <a:lnSpc>
                          <a:spcPct val="100000"/>
                        </a:lnSpc>
                      </a:pPr>
                      <a:endParaRPr sz="2100">
                        <a:latin typeface="Times New Roman"/>
                        <a:cs typeface="Times New Roman"/>
                      </a:endParaRPr>
                    </a:p>
                    <a:p>
                      <a:pPr marL="141605">
                        <a:lnSpc>
                          <a:spcPct val="100000"/>
                        </a:lnSpc>
                        <a:spcBef>
                          <a:spcPts val="1870"/>
                        </a:spcBef>
                      </a:pPr>
                      <a:r>
                        <a:rPr sz="1750" b="1" spc="105" dirty="0">
                          <a:latin typeface="Tahoma"/>
                          <a:cs typeface="Tahoma"/>
                        </a:rPr>
                        <a:t>Governance</a:t>
                      </a:r>
                      <a:endParaRPr sz="1750">
                        <a:latin typeface="Tahoma"/>
                        <a:cs typeface="Tahom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AF6"/>
                    </a:solidFill>
                  </a:tcPr>
                </a:tc>
                <a:tc>
                  <a:txBody>
                    <a:bodyPr/>
                    <a:lstStyle/>
                    <a:p>
                      <a:pPr>
                        <a:lnSpc>
                          <a:spcPct val="100000"/>
                        </a:lnSpc>
                      </a:pPr>
                      <a:endParaRPr sz="2100">
                        <a:latin typeface="Times New Roman"/>
                        <a:cs typeface="Times New Roman"/>
                      </a:endParaRPr>
                    </a:p>
                    <a:p>
                      <a:pPr marL="248285" marR="231775" indent="-3175" algn="ctr">
                        <a:lnSpc>
                          <a:spcPct val="100600"/>
                        </a:lnSpc>
                        <a:spcBef>
                          <a:spcPts val="1855"/>
                        </a:spcBef>
                      </a:pPr>
                      <a:r>
                        <a:rPr sz="1750" b="1" spc="100" dirty="0">
                          <a:latin typeface="Tahoma"/>
                          <a:cs typeface="Tahoma"/>
                        </a:rPr>
                        <a:t>Macro-  </a:t>
                      </a:r>
                      <a:r>
                        <a:rPr sz="1750" b="1" spc="105" dirty="0">
                          <a:latin typeface="Tahoma"/>
                          <a:cs typeface="Tahoma"/>
                        </a:rPr>
                        <a:t>Economic  </a:t>
                      </a:r>
                      <a:r>
                        <a:rPr sz="1750" b="1" spc="80" dirty="0">
                          <a:latin typeface="Tahoma"/>
                          <a:cs typeface="Tahoma"/>
                        </a:rPr>
                        <a:t>Stability </a:t>
                      </a:r>
                      <a:r>
                        <a:rPr sz="1750" b="1" spc="140" dirty="0">
                          <a:latin typeface="Tahoma"/>
                          <a:cs typeface="Tahoma"/>
                        </a:rPr>
                        <a:t>&amp;  </a:t>
                      </a:r>
                      <a:r>
                        <a:rPr sz="1750" b="1" spc="85" dirty="0">
                          <a:latin typeface="Tahoma"/>
                          <a:cs typeface="Tahoma"/>
                        </a:rPr>
                        <a:t>Financial</a:t>
                      </a:r>
                      <a:r>
                        <a:rPr sz="1750" b="1" spc="15" dirty="0">
                          <a:latin typeface="Tahoma"/>
                          <a:cs typeface="Tahoma"/>
                        </a:rPr>
                        <a:t> </a:t>
                      </a:r>
                      <a:r>
                        <a:rPr sz="1750" b="1" spc="105" dirty="0">
                          <a:latin typeface="Tahoma"/>
                          <a:cs typeface="Tahoma"/>
                        </a:rPr>
                        <a:t>Re-  </a:t>
                      </a:r>
                      <a:r>
                        <a:rPr sz="1750" b="1" spc="114" dirty="0">
                          <a:latin typeface="Tahoma"/>
                          <a:cs typeface="Tahoma"/>
                        </a:rPr>
                        <a:t>Engagement</a:t>
                      </a:r>
                      <a:endParaRPr sz="1750">
                        <a:latin typeface="Tahoma"/>
                        <a:cs typeface="Tahom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nSpc>
                          <a:spcPct val="100000"/>
                        </a:lnSpc>
                      </a:pPr>
                      <a:endParaRPr sz="2100">
                        <a:latin typeface="Times New Roman"/>
                        <a:cs typeface="Times New Roman"/>
                      </a:endParaRPr>
                    </a:p>
                    <a:p>
                      <a:pPr marL="420370" marR="296545" indent="-101600">
                        <a:lnSpc>
                          <a:spcPct val="100000"/>
                        </a:lnSpc>
                        <a:spcBef>
                          <a:spcPts val="1870"/>
                        </a:spcBef>
                      </a:pPr>
                      <a:r>
                        <a:rPr sz="1750" b="1" spc="-5" dirty="0">
                          <a:latin typeface="Tahoma"/>
                          <a:cs typeface="Tahoma"/>
                        </a:rPr>
                        <a:t>Inclusi</a:t>
                      </a:r>
                      <a:r>
                        <a:rPr sz="1750" b="1" spc="20" dirty="0">
                          <a:latin typeface="Tahoma"/>
                          <a:cs typeface="Tahoma"/>
                        </a:rPr>
                        <a:t>v</a:t>
                      </a:r>
                      <a:r>
                        <a:rPr sz="1750" b="1" dirty="0">
                          <a:latin typeface="Tahoma"/>
                          <a:cs typeface="Tahoma"/>
                        </a:rPr>
                        <a:t>e  </a:t>
                      </a:r>
                      <a:r>
                        <a:rPr sz="1750" b="1" spc="110" dirty="0">
                          <a:latin typeface="Tahoma"/>
                          <a:cs typeface="Tahoma"/>
                        </a:rPr>
                        <a:t>Growth</a:t>
                      </a:r>
                      <a:endParaRPr sz="1750">
                        <a:latin typeface="Tahoma"/>
                        <a:cs typeface="Tahom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AF6"/>
                    </a:solidFill>
                  </a:tcPr>
                </a:tc>
                <a:tc>
                  <a:txBody>
                    <a:bodyPr/>
                    <a:lstStyle/>
                    <a:p>
                      <a:pPr>
                        <a:lnSpc>
                          <a:spcPct val="100000"/>
                        </a:lnSpc>
                      </a:pPr>
                      <a:endParaRPr sz="2100">
                        <a:latin typeface="Times New Roman"/>
                        <a:cs typeface="Times New Roman"/>
                      </a:endParaRPr>
                    </a:p>
                    <a:p>
                      <a:pPr marL="139700" marR="189865">
                        <a:lnSpc>
                          <a:spcPct val="100000"/>
                        </a:lnSpc>
                        <a:spcBef>
                          <a:spcPts val="1870"/>
                        </a:spcBef>
                      </a:pPr>
                      <a:r>
                        <a:rPr sz="1750" b="1" spc="-5" dirty="0">
                          <a:latin typeface="Tahoma"/>
                          <a:cs typeface="Tahoma"/>
                        </a:rPr>
                        <a:t>Infr</a:t>
                      </a:r>
                      <a:r>
                        <a:rPr sz="1750" b="1" spc="5" dirty="0">
                          <a:latin typeface="Tahoma"/>
                          <a:cs typeface="Tahoma"/>
                        </a:rPr>
                        <a:t>a</a:t>
                      </a:r>
                      <a:r>
                        <a:rPr sz="1750" b="1" dirty="0">
                          <a:latin typeface="Tahoma"/>
                          <a:cs typeface="Tahoma"/>
                        </a:rPr>
                        <a:t>s</a:t>
                      </a:r>
                      <a:r>
                        <a:rPr sz="1750" b="1" spc="-15" dirty="0">
                          <a:latin typeface="Tahoma"/>
                          <a:cs typeface="Tahoma"/>
                        </a:rPr>
                        <a:t>t</a:t>
                      </a:r>
                      <a:r>
                        <a:rPr sz="1750" b="1" spc="20" dirty="0">
                          <a:latin typeface="Tahoma"/>
                          <a:cs typeface="Tahoma"/>
                        </a:rPr>
                        <a:t>r</a:t>
                      </a:r>
                      <a:r>
                        <a:rPr sz="1750" b="1" spc="-5" dirty="0">
                          <a:latin typeface="Tahoma"/>
                          <a:cs typeface="Tahoma"/>
                        </a:rPr>
                        <a:t>uc</a:t>
                      </a:r>
                      <a:r>
                        <a:rPr sz="1750" b="1" spc="-10" dirty="0">
                          <a:latin typeface="Tahoma"/>
                          <a:cs typeface="Tahoma"/>
                        </a:rPr>
                        <a:t>t</a:t>
                      </a:r>
                      <a:r>
                        <a:rPr sz="1750" b="1" spc="15" dirty="0">
                          <a:latin typeface="Tahoma"/>
                          <a:cs typeface="Tahoma"/>
                        </a:rPr>
                        <a:t>u</a:t>
                      </a:r>
                      <a:r>
                        <a:rPr sz="1750" b="1" dirty="0">
                          <a:latin typeface="Tahoma"/>
                          <a:cs typeface="Tahoma"/>
                        </a:rPr>
                        <a:t>re  </a:t>
                      </a:r>
                      <a:r>
                        <a:rPr sz="1750" b="1" spc="140" dirty="0">
                          <a:latin typeface="Tahoma"/>
                          <a:cs typeface="Tahoma"/>
                        </a:rPr>
                        <a:t>&amp;</a:t>
                      </a:r>
                      <a:r>
                        <a:rPr sz="1750" b="1" spc="35" dirty="0">
                          <a:latin typeface="Tahoma"/>
                          <a:cs typeface="Tahoma"/>
                        </a:rPr>
                        <a:t> </a:t>
                      </a:r>
                      <a:r>
                        <a:rPr sz="1750" b="1" spc="75" dirty="0">
                          <a:latin typeface="Tahoma"/>
                          <a:cs typeface="Tahoma"/>
                        </a:rPr>
                        <a:t>Utilities</a:t>
                      </a:r>
                      <a:endParaRPr sz="1750">
                        <a:latin typeface="Tahoma"/>
                        <a:cs typeface="Tahom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nSpc>
                          <a:spcPct val="100000"/>
                        </a:lnSpc>
                      </a:pPr>
                      <a:endParaRPr sz="2100">
                        <a:latin typeface="Times New Roman"/>
                        <a:cs typeface="Times New Roman"/>
                      </a:endParaRPr>
                    </a:p>
                    <a:p>
                      <a:pPr marL="146050" marR="126364" indent="455295">
                        <a:lnSpc>
                          <a:spcPct val="100000"/>
                        </a:lnSpc>
                        <a:spcBef>
                          <a:spcPts val="1870"/>
                        </a:spcBef>
                      </a:pPr>
                      <a:r>
                        <a:rPr sz="1750" b="1" spc="85" dirty="0">
                          <a:latin typeface="Tahoma"/>
                          <a:cs typeface="Tahoma"/>
                        </a:rPr>
                        <a:t>Social  </a:t>
                      </a:r>
                      <a:r>
                        <a:rPr sz="1750" b="1" spc="-5" dirty="0">
                          <a:latin typeface="Tahoma"/>
                          <a:cs typeface="Tahoma"/>
                        </a:rPr>
                        <a:t>Dev</a:t>
                      </a:r>
                      <a:r>
                        <a:rPr sz="1750" b="1" spc="-15" dirty="0">
                          <a:latin typeface="Tahoma"/>
                          <a:cs typeface="Tahoma"/>
                        </a:rPr>
                        <a:t>e</a:t>
                      </a:r>
                      <a:r>
                        <a:rPr sz="1750" b="1" spc="15" dirty="0">
                          <a:latin typeface="Tahoma"/>
                          <a:cs typeface="Tahoma"/>
                        </a:rPr>
                        <a:t>l</a:t>
                      </a:r>
                      <a:r>
                        <a:rPr sz="1750" b="1" spc="-5" dirty="0">
                          <a:latin typeface="Tahoma"/>
                          <a:cs typeface="Tahoma"/>
                        </a:rPr>
                        <a:t>o</a:t>
                      </a:r>
                      <a:r>
                        <a:rPr sz="1750" b="1" spc="10" dirty="0">
                          <a:latin typeface="Tahoma"/>
                          <a:cs typeface="Tahoma"/>
                        </a:rPr>
                        <a:t>p</a:t>
                      </a:r>
                      <a:r>
                        <a:rPr sz="1750" b="1" dirty="0">
                          <a:latin typeface="Tahoma"/>
                          <a:cs typeface="Tahoma"/>
                        </a:rPr>
                        <a:t>m</a:t>
                      </a:r>
                      <a:r>
                        <a:rPr sz="1750" b="1" spc="10" dirty="0">
                          <a:latin typeface="Tahoma"/>
                          <a:cs typeface="Tahoma"/>
                        </a:rPr>
                        <a:t>e</a:t>
                      </a:r>
                      <a:r>
                        <a:rPr sz="1750" b="1" spc="-5" dirty="0">
                          <a:latin typeface="Tahoma"/>
                          <a:cs typeface="Tahoma"/>
                        </a:rPr>
                        <a:t>nt</a:t>
                      </a:r>
                      <a:endParaRPr sz="1750">
                        <a:latin typeface="Tahoma"/>
                        <a:cs typeface="Tahom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AF6"/>
                    </a:solidFill>
                  </a:tcPr>
                </a:tc>
                <a:extLst>
                  <a:ext uri="{0D108BD9-81ED-4DB2-BD59-A6C34878D82A}">
                    <a16:rowId xmlns:a16="http://schemas.microsoft.com/office/drawing/2014/main" val="10000"/>
                  </a:ext>
                </a:extLst>
              </a:tr>
              <a:tr h="816610">
                <a:tc gridSpan="5">
                  <a:txBody>
                    <a:bodyPr/>
                    <a:lstStyle/>
                    <a:p>
                      <a:pPr>
                        <a:lnSpc>
                          <a:spcPct val="100000"/>
                        </a:lnSpc>
                        <a:spcBef>
                          <a:spcPts val="30"/>
                        </a:spcBef>
                      </a:pPr>
                      <a:endParaRPr sz="1850">
                        <a:latin typeface="Times New Roman"/>
                        <a:cs typeface="Times New Roman"/>
                      </a:endParaRPr>
                    </a:p>
                    <a:p>
                      <a:pPr marL="8255" algn="ctr">
                        <a:lnSpc>
                          <a:spcPct val="100000"/>
                        </a:lnSpc>
                      </a:pPr>
                      <a:r>
                        <a:rPr sz="1750" b="1" spc="95" dirty="0">
                          <a:solidFill>
                            <a:srgbClr val="FFFFFF"/>
                          </a:solidFill>
                          <a:latin typeface="Tahoma"/>
                          <a:cs typeface="Tahoma"/>
                        </a:rPr>
                        <a:t>Cross Cutting</a:t>
                      </a:r>
                      <a:r>
                        <a:rPr sz="1750" b="1" spc="20" dirty="0">
                          <a:solidFill>
                            <a:srgbClr val="FFFFFF"/>
                          </a:solidFill>
                          <a:latin typeface="Tahoma"/>
                          <a:cs typeface="Tahoma"/>
                        </a:rPr>
                        <a:t> </a:t>
                      </a:r>
                      <a:r>
                        <a:rPr sz="1750" b="1" spc="120" dirty="0">
                          <a:solidFill>
                            <a:srgbClr val="FFFFFF"/>
                          </a:solidFill>
                          <a:latin typeface="Tahoma"/>
                          <a:cs typeface="Tahoma"/>
                        </a:rPr>
                        <a:t>Themes</a:t>
                      </a:r>
                      <a:endParaRPr sz="1750">
                        <a:latin typeface="Tahoma"/>
                        <a:cs typeface="Tahoma"/>
                      </a:endParaRPr>
                    </a:p>
                  </a:txBody>
                  <a:tcPr marL="0" marR="0" marT="38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bl>
          </a:graphicData>
        </a:graphic>
      </p:graphicFrame>
      <p:sp>
        <p:nvSpPr>
          <p:cNvPr id="7" name="object 7"/>
          <p:cNvSpPr/>
          <p:nvPr/>
        </p:nvSpPr>
        <p:spPr>
          <a:xfrm>
            <a:off x="336757" y="372396"/>
            <a:ext cx="5784215" cy="2887345"/>
          </a:xfrm>
          <a:custGeom>
            <a:avLst/>
            <a:gdLst/>
            <a:ahLst/>
            <a:cxnLst/>
            <a:rect l="l" t="t" r="r" b="b"/>
            <a:pathLst>
              <a:path w="5784215" h="2887345">
                <a:moveTo>
                  <a:pt x="5784081" y="0"/>
                </a:moveTo>
                <a:lnTo>
                  <a:pt x="0" y="2887071"/>
                </a:lnTo>
              </a:path>
            </a:pathLst>
          </a:custGeom>
          <a:ln w="35454">
            <a:solidFill>
              <a:srgbClr val="000000"/>
            </a:solidFill>
          </a:ln>
        </p:spPr>
        <p:txBody>
          <a:bodyPr wrap="square" lIns="0" tIns="0" rIns="0" bIns="0" rtlCol="0"/>
          <a:lstStyle/>
          <a:p>
            <a:endParaRPr/>
          </a:p>
        </p:txBody>
      </p:sp>
      <p:sp>
        <p:nvSpPr>
          <p:cNvPr id="8" name="object 8"/>
          <p:cNvSpPr/>
          <p:nvPr/>
        </p:nvSpPr>
        <p:spPr>
          <a:xfrm>
            <a:off x="6120100" y="372396"/>
            <a:ext cx="5673725" cy="2887345"/>
          </a:xfrm>
          <a:custGeom>
            <a:avLst/>
            <a:gdLst/>
            <a:ahLst/>
            <a:cxnLst/>
            <a:rect l="l" t="t" r="r" b="b"/>
            <a:pathLst>
              <a:path w="5673725" h="2887345">
                <a:moveTo>
                  <a:pt x="5673203" y="2887071"/>
                </a:moveTo>
                <a:lnTo>
                  <a:pt x="0" y="0"/>
                </a:lnTo>
              </a:path>
            </a:pathLst>
          </a:custGeom>
          <a:ln w="35478">
            <a:solidFill>
              <a:srgbClr val="000000"/>
            </a:solidFill>
          </a:ln>
        </p:spPr>
        <p:txBody>
          <a:bodyPr wrap="square" lIns="0" tIns="0" rIns="0" bIns="0" rtlCol="0"/>
          <a:lstStyle/>
          <a:p>
            <a:endParaRPr/>
          </a:p>
        </p:txBody>
      </p:sp>
      <p:sp>
        <p:nvSpPr>
          <p:cNvPr id="9" name="object 9"/>
          <p:cNvSpPr txBox="1"/>
          <p:nvPr/>
        </p:nvSpPr>
        <p:spPr>
          <a:xfrm>
            <a:off x="10662031" y="570992"/>
            <a:ext cx="222250" cy="452120"/>
          </a:xfrm>
          <a:prstGeom prst="rect">
            <a:avLst/>
          </a:prstGeom>
        </p:spPr>
        <p:txBody>
          <a:bodyPr vert="horz" wrap="square" lIns="0" tIns="12065" rIns="0" bIns="0" rtlCol="0">
            <a:spAutoFit/>
          </a:bodyPr>
          <a:lstStyle/>
          <a:p>
            <a:pPr marL="12700">
              <a:lnSpc>
                <a:spcPct val="100000"/>
              </a:lnSpc>
              <a:spcBef>
                <a:spcPts val="95"/>
              </a:spcBef>
            </a:pPr>
            <a:r>
              <a:rPr sz="2800" spc="-235" dirty="0">
                <a:solidFill>
                  <a:srgbClr val="FFFFFF"/>
                </a:solidFill>
                <a:latin typeface="Verdana"/>
                <a:cs typeface="Verdana"/>
              </a:rPr>
              <a:t>5</a:t>
            </a:r>
            <a:endParaRPr sz="2800">
              <a:latin typeface="Verdana"/>
              <a:cs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31316" y="741426"/>
            <a:ext cx="9592310" cy="788035"/>
          </a:xfrm>
          <a:prstGeom prst="rect">
            <a:avLst/>
          </a:prstGeom>
        </p:spPr>
        <p:txBody>
          <a:bodyPr vert="horz" wrap="square" lIns="0" tIns="13335" rIns="0" bIns="0" rtlCol="0">
            <a:spAutoFit/>
          </a:bodyPr>
          <a:lstStyle/>
          <a:p>
            <a:pPr marL="12700">
              <a:lnSpc>
                <a:spcPct val="100000"/>
              </a:lnSpc>
              <a:spcBef>
                <a:spcPts val="105"/>
              </a:spcBef>
            </a:pPr>
            <a:r>
              <a:rPr sz="5000" spc="-490" dirty="0"/>
              <a:t>Vision </a:t>
            </a:r>
            <a:r>
              <a:rPr sz="5000" spc="-755" dirty="0"/>
              <a:t>2030 </a:t>
            </a:r>
            <a:r>
              <a:rPr sz="5000" spc="-409" dirty="0"/>
              <a:t>values </a:t>
            </a:r>
            <a:r>
              <a:rPr sz="5000" spc="-910" dirty="0"/>
              <a:t>&amp;</a:t>
            </a:r>
            <a:r>
              <a:rPr sz="5000" spc="-630" dirty="0"/>
              <a:t> </a:t>
            </a:r>
            <a:r>
              <a:rPr sz="5000" spc="-365" dirty="0"/>
              <a:t>objectives</a:t>
            </a:r>
            <a:endParaRPr sz="5000" dirty="0"/>
          </a:p>
        </p:txBody>
      </p:sp>
      <p:sp>
        <p:nvSpPr>
          <p:cNvPr id="4" name="object 4"/>
          <p:cNvSpPr txBox="1"/>
          <p:nvPr/>
        </p:nvSpPr>
        <p:spPr>
          <a:xfrm>
            <a:off x="457200" y="2209800"/>
            <a:ext cx="11353800" cy="4177426"/>
          </a:xfrm>
          <a:prstGeom prst="rect">
            <a:avLst/>
          </a:prstGeom>
        </p:spPr>
        <p:txBody>
          <a:bodyPr vert="horz" wrap="square" lIns="0" tIns="111125" rIns="0" bIns="0" rtlCol="0">
            <a:spAutoFit/>
          </a:bodyPr>
          <a:lstStyle/>
          <a:p>
            <a:pPr marL="12700">
              <a:lnSpc>
                <a:spcPct val="100000"/>
              </a:lnSpc>
              <a:spcBef>
                <a:spcPts val="875"/>
              </a:spcBef>
              <a:tabLst>
                <a:tab pos="354965" algn="l"/>
              </a:tabLst>
            </a:pPr>
            <a:r>
              <a:rPr sz="1450" spc="235" dirty="0">
                <a:solidFill>
                  <a:srgbClr val="AF1512"/>
                </a:solidFill>
                <a:latin typeface="Arial"/>
                <a:cs typeface="Arial"/>
              </a:rPr>
              <a:t>	</a:t>
            </a:r>
            <a:r>
              <a:rPr sz="1800" spc="-40" dirty="0">
                <a:solidFill>
                  <a:srgbClr val="404040"/>
                </a:solidFill>
                <a:latin typeface="Verdana"/>
                <a:cs typeface="Verdana"/>
              </a:rPr>
              <a:t>Improved</a:t>
            </a:r>
            <a:r>
              <a:rPr sz="1800" spc="-160" dirty="0">
                <a:solidFill>
                  <a:srgbClr val="404040"/>
                </a:solidFill>
                <a:latin typeface="Verdana"/>
                <a:cs typeface="Verdana"/>
              </a:rPr>
              <a:t> </a:t>
            </a:r>
            <a:r>
              <a:rPr sz="1800" spc="40" dirty="0">
                <a:solidFill>
                  <a:srgbClr val="404040"/>
                </a:solidFill>
                <a:latin typeface="Verdana"/>
                <a:cs typeface="Verdana"/>
              </a:rPr>
              <a:t>Governance</a:t>
            </a:r>
            <a:r>
              <a:rPr sz="1800" spc="-130" dirty="0">
                <a:solidFill>
                  <a:srgbClr val="404040"/>
                </a:solidFill>
                <a:latin typeface="Verdana"/>
                <a:cs typeface="Verdana"/>
              </a:rPr>
              <a:t> </a:t>
            </a:r>
            <a:r>
              <a:rPr sz="1800" spc="65" dirty="0">
                <a:solidFill>
                  <a:srgbClr val="404040"/>
                </a:solidFill>
                <a:latin typeface="Verdana"/>
                <a:cs typeface="Verdana"/>
              </a:rPr>
              <a:t>and</a:t>
            </a:r>
            <a:r>
              <a:rPr sz="1800" spc="-130" dirty="0">
                <a:solidFill>
                  <a:srgbClr val="404040"/>
                </a:solidFill>
                <a:latin typeface="Verdana"/>
                <a:cs typeface="Verdana"/>
              </a:rPr>
              <a:t> </a:t>
            </a:r>
            <a:r>
              <a:rPr sz="1800" spc="-25" dirty="0">
                <a:solidFill>
                  <a:srgbClr val="404040"/>
                </a:solidFill>
                <a:latin typeface="Verdana"/>
                <a:cs typeface="Verdana"/>
              </a:rPr>
              <a:t>the</a:t>
            </a:r>
            <a:r>
              <a:rPr sz="1800" spc="-100" dirty="0">
                <a:solidFill>
                  <a:srgbClr val="404040"/>
                </a:solidFill>
                <a:latin typeface="Verdana"/>
                <a:cs typeface="Verdana"/>
              </a:rPr>
              <a:t> </a:t>
            </a:r>
            <a:r>
              <a:rPr sz="1800" spc="-60" dirty="0">
                <a:solidFill>
                  <a:srgbClr val="404040"/>
                </a:solidFill>
                <a:latin typeface="Verdana"/>
                <a:cs typeface="Verdana"/>
              </a:rPr>
              <a:t>Rule</a:t>
            </a:r>
            <a:r>
              <a:rPr sz="1800" spc="-140" dirty="0">
                <a:solidFill>
                  <a:srgbClr val="404040"/>
                </a:solidFill>
                <a:latin typeface="Verdana"/>
                <a:cs typeface="Verdana"/>
              </a:rPr>
              <a:t> </a:t>
            </a:r>
            <a:r>
              <a:rPr sz="1800" spc="5" dirty="0">
                <a:solidFill>
                  <a:srgbClr val="404040"/>
                </a:solidFill>
                <a:latin typeface="Verdana"/>
                <a:cs typeface="Verdana"/>
              </a:rPr>
              <a:t>of</a:t>
            </a:r>
            <a:r>
              <a:rPr sz="1800" spc="-140" dirty="0">
                <a:solidFill>
                  <a:srgbClr val="404040"/>
                </a:solidFill>
                <a:latin typeface="Verdana"/>
                <a:cs typeface="Verdana"/>
              </a:rPr>
              <a:t> </a:t>
            </a:r>
            <a:r>
              <a:rPr sz="1800" spc="-50" dirty="0">
                <a:solidFill>
                  <a:srgbClr val="404040"/>
                </a:solidFill>
                <a:latin typeface="Verdana"/>
                <a:cs typeface="Verdana"/>
              </a:rPr>
              <a:t>Law.</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spc="-50" dirty="0">
                <a:solidFill>
                  <a:srgbClr val="404040"/>
                </a:solidFill>
                <a:latin typeface="Verdana"/>
                <a:cs typeface="Verdana"/>
              </a:rPr>
              <a:t>Re-orientation </a:t>
            </a:r>
            <a:r>
              <a:rPr sz="1800" spc="10" dirty="0">
                <a:solidFill>
                  <a:srgbClr val="404040"/>
                </a:solidFill>
                <a:latin typeface="Verdana"/>
                <a:cs typeface="Verdana"/>
              </a:rPr>
              <a:t>of</a:t>
            </a:r>
            <a:r>
              <a:rPr sz="1800" spc="-465" dirty="0">
                <a:solidFill>
                  <a:srgbClr val="404040"/>
                </a:solidFill>
                <a:latin typeface="Verdana"/>
                <a:cs typeface="Verdana"/>
              </a:rPr>
              <a:t> </a:t>
            </a:r>
            <a:r>
              <a:rPr sz="1800" spc="-25" dirty="0">
                <a:solidFill>
                  <a:srgbClr val="404040"/>
                </a:solidFill>
                <a:latin typeface="Verdana"/>
                <a:cs typeface="Verdana"/>
              </a:rPr>
              <a:t>the </a:t>
            </a:r>
            <a:r>
              <a:rPr sz="1800" spc="-35" dirty="0">
                <a:solidFill>
                  <a:srgbClr val="404040"/>
                </a:solidFill>
                <a:latin typeface="Verdana"/>
                <a:cs typeface="Verdana"/>
              </a:rPr>
              <a:t>country </a:t>
            </a:r>
            <a:r>
              <a:rPr sz="1800" spc="-40" dirty="0">
                <a:solidFill>
                  <a:srgbClr val="404040"/>
                </a:solidFill>
                <a:latin typeface="Verdana"/>
                <a:cs typeface="Verdana"/>
              </a:rPr>
              <a:t>towards </a:t>
            </a:r>
            <a:r>
              <a:rPr sz="1800" spc="15" dirty="0">
                <a:solidFill>
                  <a:srgbClr val="404040"/>
                </a:solidFill>
                <a:latin typeface="Verdana"/>
                <a:cs typeface="Verdana"/>
              </a:rPr>
              <a:t>Democracy.</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spc="-15" dirty="0">
                <a:solidFill>
                  <a:srgbClr val="404040"/>
                </a:solidFill>
                <a:latin typeface="Verdana"/>
                <a:cs typeface="Verdana"/>
              </a:rPr>
              <a:t>Upholding</a:t>
            </a:r>
            <a:r>
              <a:rPr sz="1800" spc="-140" dirty="0">
                <a:solidFill>
                  <a:srgbClr val="404040"/>
                </a:solidFill>
                <a:latin typeface="Verdana"/>
                <a:cs typeface="Verdana"/>
              </a:rPr>
              <a:t> </a:t>
            </a:r>
            <a:r>
              <a:rPr sz="1800" spc="-45" dirty="0">
                <a:solidFill>
                  <a:srgbClr val="404040"/>
                </a:solidFill>
                <a:latin typeface="Verdana"/>
                <a:cs typeface="Verdana"/>
              </a:rPr>
              <a:t>Freedoms</a:t>
            </a:r>
            <a:r>
              <a:rPr sz="1800" spc="-110" dirty="0">
                <a:solidFill>
                  <a:srgbClr val="404040"/>
                </a:solidFill>
                <a:latin typeface="Verdana"/>
                <a:cs typeface="Verdana"/>
              </a:rPr>
              <a:t> </a:t>
            </a:r>
            <a:r>
              <a:rPr sz="1800" spc="5" dirty="0">
                <a:solidFill>
                  <a:srgbClr val="404040"/>
                </a:solidFill>
                <a:latin typeface="Verdana"/>
                <a:cs typeface="Verdana"/>
              </a:rPr>
              <a:t>of</a:t>
            </a:r>
            <a:r>
              <a:rPr sz="1800" spc="-145" dirty="0">
                <a:solidFill>
                  <a:srgbClr val="404040"/>
                </a:solidFill>
                <a:latin typeface="Verdana"/>
                <a:cs typeface="Verdana"/>
              </a:rPr>
              <a:t> </a:t>
            </a:r>
            <a:r>
              <a:rPr sz="1800" spc="-100" dirty="0">
                <a:solidFill>
                  <a:srgbClr val="404040"/>
                </a:solidFill>
                <a:latin typeface="Verdana"/>
                <a:cs typeface="Verdana"/>
              </a:rPr>
              <a:t>Expression</a:t>
            </a:r>
            <a:r>
              <a:rPr sz="1800" spc="-145"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35" dirty="0">
                <a:solidFill>
                  <a:srgbClr val="404040"/>
                </a:solidFill>
                <a:latin typeface="Verdana"/>
                <a:cs typeface="Verdana"/>
              </a:rPr>
              <a:t>Association.</a:t>
            </a:r>
            <a:endParaRPr sz="1800" dirty="0">
              <a:latin typeface="Verdana"/>
              <a:cs typeface="Verdana"/>
            </a:endParaRPr>
          </a:p>
          <a:p>
            <a:pPr marL="12700">
              <a:lnSpc>
                <a:spcPct val="100000"/>
              </a:lnSpc>
              <a:spcBef>
                <a:spcPts val="795"/>
              </a:spcBef>
              <a:tabLst>
                <a:tab pos="354965" algn="l"/>
              </a:tabLst>
            </a:pPr>
            <a:r>
              <a:rPr sz="1450" spc="235" dirty="0">
                <a:solidFill>
                  <a:srgbClr val="AF1512"/>
                </a:solidFill>
                <a:latin typeface="Arial"/>
                <a:cs typeface="Arial"/>
              </a:rPr>
              <a:t>	</a:t>
            </a:r>
            <a:r>
              <a:rPr sz="1800" spc="105" dirty="0">
                <a:solidFill>
                  <a:srgbClr val="404040"/>
                </a:solidFill>
                <a:latin typeface="Verdana"/>
                <a:cs typeface="Verdana"/>
              </a:rPr>
              <a:t>Peace</a:t>
            </a:r>
            <a:r>
              <a:rPr sz="1800" spc="-445" dirty="0">
                <a:solidFill>
                  <a:srgbClr val="404040"/>
                </a:solidFill>
                <a:latin typeface="Verdana"/>
                <a:cs typeface="Verdana"/>
              </a:rPr>
              <a:t> </a:t>
            </a:r>
            <a:r>
              <a:rPr sz="1800" spc="65" dirty="0">
                <a:solidFill>
                  <a:srgbClr val="404040"/>
                </a:solidFill>
                <a:latin typeface="Verdana"/>
                <a:cs typeface="Verdana"/>
              </a:rPr>
              <a:t>and </a:t>
            </a:r>
            <a:r>
              <a:rPr sz="1800" spc="-10" dirty="0">
                <a:solidFill>
                  <a:srgbClr val="404040"/>
                </a:solidFill>
                <a:latin typeface="Verdana"/>
                <a:cs typeface="Verdana"/>
              </a:rPr>
              <a:t>National </a:t>
            </a:r>
            <a:r>
              <a:rPr sz="1800" spc="-120" dirty="0">
                <a:solidFill>
                  <a:srgbClr val="404040"/>
                </a:solidFill>
                <a:latin typeface="Verdana"/>
                <a:cs typeface="Verdana"/>
              </a:rPr>
              <a:t>Unity.</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spc="-5" dirty="0">
                <a:solidFill>
                  <a:srgbClr val="404040"/>
                </a:solidFill>
                <a:latin typeface="Verdana"/>
                <a:cs typeface="Verdana"/>
              </a:rPr>
              <a:t>Respect</a:t>
            </a:r>
            <a:r>
              <a:rPr sz="1800" spc="-125" dirty="0">
                <a:solidFill>
                  <a:srgbClr val="404040"/>
                </a:solidFill>
                <a:latin typeface="Verdana"/>
                <a:cs typeface="Verdana"/>
              </a:rPr>
              <a:t> </a:t>
            </a:r>
            <a:r>
              <a:rPr sz="1800" spc="-70" dirty="0">
                <a:solidFill>
                  <a:srgbClr val="404040"/>
                </a:solidFill>
                <a:latin typeface="Verdana"/>
                <a:cs typeface="Verdana"/>
              </a:rPr>
              <a:t>for</a:t>
            </a:r>
            <a:r>
              <a:rPr sz="1800" spc="-140" dirty="0">
                <a:solidFill>
                  <a:srgbClr val="404040"/>
                </a:solidFill>
                <a:latin typeface="Verdana"/>
                <a:cs typeface="Verdana"/>
              </a:rPr>
              <a:t> </a:t>
            </a:r>
            <a:r>
              <a:rPr sz="1800" spc="-30" dirty="0">
                <a:solidFill>
                  <a:srgbClr val="404040"/>
                </a:solidFill>
                <a:latin typeface="Verdana"/>
                <a:cs typeface="Verdana"/>
              </a:rPr>
              <a:t>Human</a:t>
            </a:r>
            <a:r>
              <a:rPr sz="1800" spc="-130" dirty="0">
                <a:solidFill>
                  <a:srgbClr val="404040"/>
                </a:solidFill>
                <a:latin typeface="Verdana"/>
                <a:cs typeface="Verdana"/>
              </a:rPr>
              <a:t> </a:t>
            </a:r>
            <a:r>
              <a:rPr sz="1800" spc="65" dirty="0">
                <a:solidFill>
                  <a:srgbClr val="404040"/>
                </a:solidFill>
                <a:latin typeface="Verdana"/>
                <a:cs typeface="Verdana"/>
              </a:rPr>
              <a:t>and</a:t>
            </a:r>
            <a:r>
              <a:rPr sz="1800" spc="-130" dirty="0">
                <a:solidFill>
                  <a:srgbClr val="404040"/>
                </a:solidFill>
                <a:latin typeface="Verdana"/>
                <a:cs typeface="Verdana"/>
              </a:rPr>
              <a:t> </a:t>
            </a:r>
            <a:r>
              <a:rPr sz="1800" spc="-55" dirty="0">
                <a:solidFill>
                  <a:srgbClr val="404040"/>
                </a:solidFill>
                <a:latin typeface="Verdana"/>
                <a:cs typeface="Verdana"/>
              </a:rPr>
              <a:t>Property</a:t>
            </a:r>
            <a:r>
              <a:rPr sz="1800" spc="-125" dirty="0">
                <a:solidFill>
                  <a:srgbClr val="404040"/>
                </a:solidFill>
                <a:latin typeface="Verdana"/>
                <a:cs typeface="Verdana"/>
              </a:rPr>
              <a:t> </a:t>
            </a:r>
            <a:r>
              <a:rPr sz="1800" spc="-110" dirty="0">
                <a:solidFill>
                  <a:srgbClr val="404040"/>
                </a:solidFill>
                <a:latin typeface="Verdana"/>
                <a:cs typeface="Verdana"/>
              </a:rPr>
              <a:t>Rights.</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spc="-25" dirty="0">
                <a:solidFill>
                  <a:srgbClr val="404040"/>
                </a:solidFill>
                <a:latin typeface="Verdana"/>
                <a:cs typeface="Verdana"/>
              </a:rPr>
              <a:t>Attainment</a:t>
            </a:r>
            <a:r>
              <a:rPr sz="1800" spc="-135" dirty="0">
                <a:solidFill>
                  <a:srgbClr val="404040"/>
                </a:solidFill>
                <a:latin typeface="Verdana"/>
                <a:cs typeface="Verdana"/>
              </a:rPr>
              <a:t> </a:t>
            </a:r>
            <a:r>
              <a:rPr sz="1800" spc="5" dirty="0">
                <a:solidFill>
                  <a:srgbClr val="404040"/>
                </a:solidFill>
                <a:latin typeface="Verdana"/>
                <a:cs typeface="Verdana"/>
              </a:rPr>
              <a:t>of</a:t>
            </a:r>
            <a:r>
              <a:rPr sz="1800" spc="-135" dirty="0">
                <a:solidFill>
                  <a:srgbClr val="404040"/>
                </a:solidFill>
                <a:latin typeface="Verdana"/>
                <a:cs typeface="Verdana"/>
              </a:rPr>
              <a:t> </a:t>
            </a:r>
            <a:r>
              <a:rPr sz="1800" spc="-50" dirty="0">
                <a:solidFill>
                  <a:srgbClr val="404040"/>
                </a:solidFill>
                <a:latin typeface="Verdana"/>
                <a:cs typeface="Verdana"/>
              </a:rPr>
              <a:t>Responsive</a:t>
            </a:r>
            <a:r>
              <a:rPr sz="1800" spc="-150" dirty="0">
                <a:solidFill>
                  <a:srgbClr val="404040"/>
                </a:solidFill>
                <a:latin typeface="Verdana"/>
                <a:cs typeface="Verdana"/>
              </a:rPr>
              <a:t> </a:t>
            </a:r>
            <a:r>
              <a:rPr sz="1800" dirty="0">
                <a:solidFill>
                  <a:srgbClr val="404040"/>
                </a:solidFill>
                <a:latin typeface="Verdana"/>
                <a:cs typeface="Verdana"/>
              </a:rPr>
              <a:t>Public</a:t>
            </a:r>
            <a:r>
              <a:rPr sz="1800" spc="-165" dirty="0">
                <a:solidFill>
                  <a:srgbClr val="404040"/>
                </a:solidFill>
                <a:latin typeface="Verdana"/>
                <a:cs typeface="Verdana"/>
              </a:rPr>
              <a:t> </a:t>
            </a:r>
            <a:r>
              <a:rPr sz="1800" spc="-125" dirty="0">
                <a:solidFill>
                  <a:srgbClr val="404040"/>
                </a:solidFill>
                <a:latin typeface="Verdana"/>
                <a:cs typeface="Verdana"/>
              </a:rPr>
              <a:t>Institutions.</a:t>
            </a:r>
            <a:endParaRPr sz="1800" dirty="0">
              <a:latin typeface="Verdana"/>
              <a:cs typeface="Verdana"/>
            </a:endParaRPr>
          </a:p>
          <a:p>
            <a:pPr marL="355600" marR="5080" indent="-342900">
              <a:lnSpc>
                <a:spcPts val="1939"/>
              </a:lnSpc>
              <a:spcBef>
                <a:spcPts val="1040"/>
              </a:spcBef>
              <a:tabLst>
                <a:tab pos="354965" algn="l"/>
              </a:tabLst>
            </a:pPr>
            <a:r>
              <a:rPr sz="1450" spc="235" dirty="0">
                <a:solidFill>
                  <a:srgbClr val="AF1512"/>
                </a:solidFill>
                <a:latin typeface="Arial"/>
                <a:cs typeface="Arial"/>
              </a:rPr>
              <a:t>	</a:t>
            </a:r>
            <a:r>
              <a:rPr sz="1800" spc="-25" dirty="0">
                <a:solidFill>
                  <a:srgbClr val="404040"/>
                </a:solidFill>
                <a:latin typeface="Verdana"/>
                <a:cs typeface="Verdana"/>
              </a:rPr>
              <a:t>Broad</a:t>
            </a:r>
            <a:r>
              <a:rPr sz="1800" spc="-125" dirty="0">
                <a:solidFill>
                  <a:srgbClr val="404040"/>
                </a:solidFill>
                <a:latin typeface="Verdana"/>
                <a:cs typeface="Verdana"/>
              </a:rPr>
              <a:t> </a:t>
            </a:r>
            <a:r>
              <a:rPr sz="1800" spc="35" dirty="0">
                <a:solidFill>
                  <a:srgbClr val="404040"/>
                </a:solidFill>
                <a:latin typeface="Verdana"/>
                <a:cs typeface="Verdana"/>
              </a:rPr>
              <a:t>based</a:t>
            </a:r>
            <a:r>
              <a:rPr sz="1800" spc="-110" dirty="0">
                <a:solidFill>
                  <a:srgbClr val="404040"/>
                </a:solidFill>
                <a:latin typeface="Verdana"/>
                <a:cs typeface="Verdana"/>
              </a:rPr>
              <a:t> </a:t>
            </a:r>
            <a:r>
              <a:rPr sz="1800" spc="-70" dirty="0">
                <a:solidFill>
                  <a:srgbClr val="404040"/>
                </a:solidFill>
                <a:latin typeface="Verdana"/>
                <a:cs typeface="Verdana"/>
              </a:rPr>
              <a:t>Citizenry</a:t>
            </a:r>
            <a:r>
              <a:rPr sz="1800" spc="-150" dirty="0">
                <a:solidFill>
                  <a:srgbClr val="404040"/>
                </a:solidFill>
                <a:latin typeface="Verdana"/>
                <a:cs typeface="Verdana"/>
              </a:rPr>
              <a:t> </a:t>
            </a:r>
            <a:r>
              <a:rPr sz="1800" spc="-15" dirty="0">
                <a:solidFill>
                  <a:srgbClr val="404040"/>
                </a:solidFill>
                <a:latin typeface="Verdana"/>
                <a:cs typeface="Verdana"/>
              </a:rPr>
              <a:t>Participation</a:t>
            </a:r>
            <a:r>
              <a:rPr sz="1800" spc="-150" dirty="0">
                <a:solidFill>
                  <a:srgbClr val="404040"/>
                </a:solidFill>
                <a:latin typeface="Verdana"/>
                <a:cs typeface="Verdana"/>
              </a:rPr>
              <a:t> </a:t>
            </a:r>
            <a:r>
              <a:rPr sz="1800" spc="-80" dirty="0">
                <a:solidFill>
                  <a:srgbClr val="404040"/>
                </a:solidFill>
                <a:latin typeface="Verdana"/>
                <a:cs typeface="Verdana"/>
              </a:rPr>
              <a:t>in</a:t>
            </a:r>
            <a:r>
              <a:rPr sz="1800" spc="-150" dirty="0">
                <a:solidFill>
                  <a:srgbClr val="404040"/>
                </a:solidFill>
                <a:latin typeface="Verdana"/>
                <a:cs typeface="Verdana"/>
              </a:rPr>
              <a:t> </a:t>
            </a:r>
            <a:r>
              <a:rPr sz="1800" spc="-15" dirty="0">
                <a:solidFill>
                  <a:srgbClr val="404040"/>
                </a:solidFill>
                <a:latin typeface="Verdana"/>
                <a:cs typeface="Verdana"/>
              </a:rPr>
              <a:t>national</a:t>
            </a:r>
            <a:r>
              <a:rPr sz="1800" spc="-114"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20" dirty="0">
                <a:solidFill>
                  <a:srgbClr val="404040"/>
                </a:solidFill>
                <a:latin typeface="Verdana"/>
                <a:cs typeface="Verdana"/>
              </a:rPr>
              <a:t>socio-economic</a:t>
            </a:r>
            <a:r>
              <a:rPr sz="1800" spc="-155" dirty="0">
                <a:solidFill>
                  <a:srgbClr val="404040"/>
                </a:solidFill>
                <a:latin typeface="Verdana"/>
                <a:cs typeface="Verdana"/>
              </a:rPr>
              <a:t> </a:t>
            </a:r>
            <a:r>
              <a:rPr sz="1800" spc="15" dirty="0">
                <a:solidFill>
                  <a:srgbClr val="404040"/>
                </a:solidFill>
                <a:latin typeface="Verdana"/>
                <a:cs typeface="Verdana"/>
              </a:rPr>
              <a:t>development  </a:t>
            </a:r>
            <a:r>
              <a:rPr sz="1800" spc="-45" dirty="0">
                <a:solidFill>
                  <a:srgbClr val="404040"/>
                </a:solidFill>
                <a:latin typeface="Verdana"/>
                <a:cs typeface="Verdana"/>
              </a:rPr>
              <a:t>programmes.</a:t>
            </a:r>
            <a:endParaRPr sz="1800" dirty="0">
              <a:latin typeface="Verdana"/>
              <a:cs typeface="Verdana"/>
            </a:endParaRPr>
          </a:p>
          <a:p>
            <a:pPr marL="12700">
              <a:lnSpc>
                <a:spcPct val="100000"/>
              </a:lnSpc>
              <a:spcBef>
                <a:spcPts val="760"/>
              </a:spcBef>
              <a:tabLst>
                <a:tab pos="354965" algn="l"/>
              </a:tabLst>
            </a:pPr>
            <a:r>
              <a:rPr sz="1450" spc="235" dirty="0">
                <a:solidFill>
                  <a:srgbClr val="AF1512"/>
                </a:solidFill>
                <a:latin typeface="Arial"/>
                <a:cs typeface="Arial"/>
              </a:rPr>
              <a:t>	</a:t>
            </a:r>
            <a:r>
              <a:rPr sz="1800" spc="-20" dirty="0">
                <a:solidFill>
                  <a:srgbClr val="404040"/>
                </a:solidFill>
                <a:latin typeface="Verdana"/>
                <a:cs typeface="Verdana"/>
              </a:rPr>
              <a:t>Political</a:t>
            </a:r>
            <a:r>
              <a:rPr sz="1800" spc="-170" dirty="0">
                <a:solidFill>
                  <a:srgbClr val="404040"/>
                </a:solidFill>
                <a:latin typeface="Verdana"/>
                <a:cs typeface="Verdana"/>
              </a:rPr>
              <a:t> </a:t>
            </a:r>
            <a:r>
              <a:rPr sz="1800" spc="65" dirty="0">
                <a:solidFill>
                  <a:srgbClr val="404040"/>
                </a:solidFill>
                <a:latin typeface="Verdana"/>
                <a:cs typeface="Verdana"/>
              </a:rPr>
              <a:t>and</a:t>
            </a:r>
            <a:r>
              <a:rPr sz="1800" spc="-135" dirty="0">
                <a:solidFill>
                  <a:srgbClr val="404040"/>
                </a:solidFill>
                <a:latin typeface="Verdana"/>
                <a:cs typeface="Verdana"/>
              </a:rPr>
              <a:t> </a:t>
            </a:r>
            <a:r>
              <a:rPr sz="1800" spc="25" dirty="0">
                <a:solidFill>
                  <a:srgbClr val="404040"/>
                </a:solidFill>
                <a:latin typeface="Verdana"/>
                <a:cs typeface="Verdana"/>
              </a:rPr>
              <a:t>Economic</a:t>
            </a:r>
            <a:r>
              <a:rPr sz="1800" spc="-160" dirty="0">
                <a:solidFill>
                  <a:srgbClr val="404040"/>
                </a:solidFill>
                <a:latin typeface="Verdana"/>
                <a:cs typeface="Verdana"/>
              </a:rPr>
              <a:t> </a:t>
            </a:r>
            <a:r>
              <a:rPr sz="1800" dirty="0">
                <a:solidFill>
                  <a:srgbClr val="404040"/>
                </a:solidFill>
                <a:latin typeface="Verdana"/>
                <a:cs typeface="Verdana"/>
              </a:rPr>
              <a:t>Re-engagement</a:t>
            </a:r>
            <a:r>
              <a:rPr sz="1800" spc="-80" dirty="0">
                <a:solidFill>
                  <a:srgbClr val="404040"/>
                </a:solidFill>
                <a:latin typeface="Verdana"/>
                <a:cs typeface="Verdana"/>
              </a:rPr>
              <a:t> </a:t>
            </a:r>
            <a:r>
              <a:rPr sz="1800" spc="-70" dirty="0">
                <a:solidFill>
                  <a:srgbClr val="404040"/>
                </a:solidFill>
                <a:latin typeface="Verdana"/>
                <a:cs typeface="Verdana"/>
              </a:rPr>
              <a:t>with</a:t>
            </a:r>
            <a:r>
              <a:rPr sz="1800" spc="-114" dirty="0">
                <a:solidFill>
                  <a:srgbClr val="404040"/>
                </a:solidFill>
                <a:latin typeface="Verdana"/>
                <a:cs typeface="Verdana"/>
              </a:rPr>
              <a:t> </a:t>
            </a:r>
            <a:r>
              <a:rPr sz="1800" spc="-25" dirty="0">
                <a:solidFill>
                  <a:srgbClr val="404040"/>
                </a:solidFill>
                <a:latin typeface="Verdana"/>
                <a:cs typeface="Verdana"/>
              </a:rPr>
              <a:t>the</a:t>
            </a:r>
            <a:r>
              <a:rPr sz="1800" spc="-114" dirty="0">
                <a:solidFill>
                  <a:srgbClr val="404040"/>
                </a:solidFill>
                <a:latin typeface="Verdana"/>
                <a:cs typeface="Verdana"/>
              </a:rPr>
              <a:t> </a:t>
            </a:r>
            <a:r>
              <a:rPr sz="1800" spc="25" dirty="0">
                <a:solidFill>
                  <a:srgbClr val="404040"/>
                </a:solidFill>
                <a:latin typeface="Verdana"/>
                <a:cs typeface="Verdana"/>
              </a:rPr>
              <a:t>global</a:t>
            </a:r>
            <a:r>
              <a:rPr sz="1800" spc="-135" dirty="0">
                <a:solidFill>
                  <a:srgbClr val="404040"/>
                </a:solidFill>
                <a:latin typeface="Verdana"/>
                <a:cs typeface="Verdana"/>
              </a:rPr>
              <a:t> </a:t>
            </a:r>
            <a:r>
              <a:rPr sz="1800" spc="-40" dirty="0">
                <a:solidFill>
                  <a:srgbClr val="404040"/>
                </a:solidFill>
                <a:latin typeface="Verdana"/>
                <a:cs typeface="Verdana"/>
              </a:rPr>
              <a:t>community.</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dirty="0">
                <a:solidFill>
                  <a:srgbClr val="404040"/>
                </a:solidFill>
                <a:latin typeface="Verdana"/>
                <a:cs typeface="Verdana"/>
              </a:rPr>
              <a:t>Creation</a:t>
            </a:r>
            <a:r>
              <a:rPr sz="1800" spc="-145" dirty="0">
                <a:solidFill>
                  <a:srgbClr val="404040"/>
                </a:solidFill>
                <a:latin typeface="Verdana"/>
                <a:cs typeface="Verdana"/>
              </a:rPr>
              <a:t> </a:t>
            </a:r>
            <a:r>
              <a:rPr sz="1800" spc="5" dirty="0">
                <a:solidFill>
                  <a:srgbClr val="404040"/>
                </a:solidFill>
                <a:latin typeface="Verdana"/>
                <a:cs typeface="Verdana"/>
              </a:rPr>
              <a:t>of</a:t>
            </a:r>
            <a:r>
              <a:rPr sz="1800" spc="-130" dirty="0">
                <a:solidFill>
                  <a:srgbClr val="404040"/>
                </a:solidFill>
                <a:latin typeface="Verdana"/>
                <a:cs typeface="Verdana"/>
              </a:rPr>
              <a:t> </a:t>
            </a:r>
            <a:r>
              <a:rPr sz="1800" spc="145" dirty="0">
                <a:solidFill>
                  <a:srgbClr val="404040"/>
                </a:solidFill>
                <a:latin typeface="Verdana"/>
                <a:cs typeface="Verdana"/>
              </a:rPr>
              <a:t>a</a:t>
            </a:r>
            <a:r>
              <a:rPr sz="1800" spc="-150" dirty="0">
                <a:solidFill>
                  <a:srgbClr val="404040"/>
                </a:solidFill>
                <a:latin typeface="Verdana"/>
                <a:cs typeface="Verdana"/>
              </a:rPr>
              <a:t> </a:t>
            </a:r>
            <a:r>
              <a:rPr sz="1800" dirty="0">
                <a:solidFill>
                  <a:srgbClr val="404040"/>
                </a:solidFill>
                <a:latin typeface="Verdana"/>
                <a:cs typeface="Verdana"/>
              </a:rPr>
              <a:t>Competitive</a:t>
            </a:r>
            <a:r>
              <a:rPr sz="1800" spc="-160"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75" dirty="0">
                <a:solidFill>
                  <a:srgbClr val="404040"/>
                </a:solidFill>
                <a:latin typeface="Verdana"/>
                <a:cs typeface="Verdana"/>
              </a:rPr>
              <a:t>Friendly</a:t>
            </a:r>
            <a:r>
              <a:rPr sz="1800" spc="-160" dirty="0">
                <a:solidFill>
                  <a:srgbClr val="404040"/>
                </a:solidFill>
                <a:latin typeface="Verdana"/>
                <a:cs typeface="Verdana"/>
              </a:rPr>
              <a:t> </a:t>
            </a:r>
            <a:r>
              <a:rPr sz="1800" spc="-135" dirty="0">
                <a:solidFill>
                  <a:srgbClr val="404040"/>
                </a:solidFill>
                <a:latin typeface="Verdana"/>
                <a:cs typeface="Verdana"/>
              </a:rPr>
              <a:t>Business</a:t>
            </a:r>
            <a:r>
              <a:rPr sz="1800" spc="-114" dirty="0">
                <a:solidFill>
                  <a:srgbClr val="404040"/>
                </a:solidFill>
                <a:latin typeface="Verdana"/>
                <a:cs typeface="Verdana"/>
              </a:rPr>
              <a:t> </a:t>
            </a:r>
            <a:r>
              <a:rPr sz="1800" spc="-75" dirty="0">
                <a:solidFill>
                  <a:srgbClr val="404040"/>
                </a:solidFill>
                <a:latin typeface="Verdana"/>
                <a:cs typeface="Verdana"/>
              </a:rPr>
              <a:t>Environment.</a:t>
            </a:r>
            <a:endParaRPr sz="1800" dirty="0">
              <a:latin typeface="Verdana"/>
              <a:cs typeface="Verdana"/>
            </a:endParaRPr>
          </a:p>
          <a:p>
            <a:pPr marL="12700">
              <a:lnSpc>
                <a:spcPct val="100000"/>
              </a:lnSpc>
              <a:spcBef>
                <a:spcPts val="790"/>
              </a:spcBef>
              <a:tabLst>
                <a:tab pos="354965" algn="l"/>
              </a:tabLst>
            </a:pPr>
            <a:r>
              <a:rPr sz="1450" spc="235" dirty="0">
                <a:solidFill>
                  <a:srgbClr val="AF1512"/>
                </a:solidFill>
                <a:latin typeface="Arial"/>
                <a:cs typeface="Arial"/>
              </a:rPr>
              <a:t>	</a:t>
            </a:r>
            <a:r>
              <a:rPr sz="1800" spc="25" dirty="0">
                <a:solidFill>
                  <a:srgbClr val="404040"/>
                </a:solidFill>
                <a:latin typeface="Verdana"/>
                <a:cs typeface="Verdana"/>
              </a:rPr>
              <a:t>Enhanced</a:t>
            </a:r>
            <a:r>
              <a:rPr sz="1800" spc="-100" dirty="0">
                <a:solidFill>
                  <a:srgbClr val="404040"/>
                </a:solidFill>
                <a:latin typeface="Verdana"/>
                <a:cs typeface="Verdana"/>
              </a:rPr>
              <a:t> </a:t>
            </a:r>
            <a:r>
              <a:rPr sz="1800" spc="-5" dirty="0">
                <a:solidFill>
                  <a:srgbClr val="404040"/>
                </a:solidFill>
                <a:latin typeface="Verdana"/>
                <a:cs typeface="Verdana"/>
              </a:rPr>
              <a:t>domestic</a:t>
            </a:r>
            <a:r>
              <a:rPr sz="1800" spc="-135" dirty="0">
                <a:solidFill>
                  <a:srgbClr val="404040"/>
                </a:solidFill>
                <a:latin typeface="Verdana"/>
                <a:cs typeface="Verdana"/>
              </a:rPr>
              <a:t> </a:t>
            </a:r>
            <a:r>
              <a:rPr sz="1800" spc="65" dirty="0">
                <a:solidFill>
                  <a:srgbClr val="404040"/>
                </a:solidFill>
                <a:latin typeface="Verdana"/>
                <a:cs typeface="Verdana"/>
              </a:rPr>
              <a:t>and</a:t>
            </a:r>
            <a:r>
              <a:rPr sz="1800" spc="-130" dirty="0">
                <a:solidFill>
                  <a:srgbClr val="404040"/>
                </a:solidFill>
                <a:latin typeface="Verdana"/>
                <a:cs typeface="Verdana"/>
              </a:rPr>
              <a:t> </a:t>
            </a:r>
            <a:r>
              <a:rPr sz="1800" spc="-30" dirty="0">
                <a:solidFill>
                  <a:srgbClr val="404040"/>
                </a:solidFill>
                <a:latin typeface="Verdana"/>
                <a:cs typeface="Verdana"/>
              </a:rPr>
              <a:t>foreign</a:t>
            </a:r>
            <a:r>
              <a:rPr sz="1800" spc="-150" dirty="0">
                <a:solidFill>
                  <a:srgbClr val="404040"/>
                </a:solidFill>
                <a:latin typeface="Verdana"/>
                <a:cs typeface="Verdana"/>
              </a:rPr>
              <a:t> </a:t>
            </a:r>
            <a:r>
              <a:rPr sz="1800" spc="-70" dirty="0">
                <a:solidFill>
                  <a:srgbClr val="404040"/>
                </a:solidFill>
                <a:latin typeface="Verdana"/>
                <a:cs typeface="Verdana"/>
              </a:rPr>
              <a:t>investment.</a:t>
            </a:r>
            <a:endParaRPr sz="1800" dirty="0">
              <a:latin typeface="Verdana"/>
              <a:cs typeface="Verdana"/>
            </a:endParaRPr>
          </a:p>
          <a:p>
            <a:pPr marL="12700">
              <a:lnSpc>
                <a:spcPct val="100000"/>
              </a:lnSpc>
              <a:spcBef>
                <a:spcPts val="780"/>
              </a:spcBef>
              <a:tabLst>
                <a:tab pos="354965" algn="l"/>
              </a:tabLst>
            </a:pPr>
            <a:r>
              <a:rPr sz="1450" spc="235" dirty="0">
                <a:solidFill>
                  <a:srgbClr val="AF1512"/>
                </a:solidFill>
                <a:latin typeface="Arial"/>
                <a:cs typeface="Arial"/>
              </a:rPr>
              <a:t>	</a:t>
            </a:r>
            <a:r>
              <a:rPr sz="1800" spc="35" dirty="0">
                <a:solidFill>
                  <a:srgbClr val="404040"/>
                </a:solidFill>
                <a:latin typeface="Verdana"/>
                <a:cs typeface="Verdana"/>
              </a:rPr>
              <a:t>An</a:t>
            </a:r>
            <a:r>
              <a:rPr sz="1800" spc="-150" dirty="0">
                <a:solidFill>
                  <a:srgbClr val="404040"/>
                </a:solidFill>
                <a:latin typeface="Verdana"/>
                <a:cs typeface="Verdana"/>
              </a:rPr>
              <a:t> </a:t>
            </a:r>
            <a:r>
              <a:rPr sz="1800" spc="-40" dirty="0">
                <a:solidFill>
                  <a:srgbClr val="404040"/>
                </a:solidFill>
                <a:latin typeface="Verdana"/>
                <a:cs typeface="Verdana"/>
              </a:rPr>
              <a:t>aggressive</a:t>
            </a:r>
            <a:r>
              <a:rPr sz="1800" spc="-160" dirty="0">
                <a:solidFill>
                  <a:srgbClr val="404040"/>
                </a:solidFill>
                <a:latin typeface="Verdana"/>
                <a:cs typeface="Verdana"/>
              </a:rPr>
              <a:t> </a:t>
            </a:r>
            <a:r>
              <a:rPr sz="1800" spc="-50" dirty="0">
                <a:solidFill>
                  <a:srgbClr val="404040"/>
                </a:solidFill>
                <a:latin typeface="Verdana"/>
                <a:cs typeface="Verdana"/>
              </a:rPr>
              <a:t>fight</a:t>
            </a:r>
            <a:r>
              <a:rPr sz="1800" spc="-145" dirty="0">
                <a:solidFill>
                  <a:srgbClr val="404040"/>
                </a:solidFill>
                <a:latin typeface="Verdana"/>
                <a:cs typeface="Verdana"/>
              </a:rPr>
              <a:t> </a:t>
            </a:r>
            <a:r>
              <a:rPr sz="1800" spc="-25" dirty="0">
                <a:solidFill>
                  <a:srgbClr val="404040"/>
                </a:solidFill>
                <a:latin typeface="Verdana"/>
                <a:cs typeface="Verdana"/>
              </a:rPr>
              <a:t>against</a:t>
            </a:r>
            <a:r>
              <a:rPr sz="1800" spc="-150" dirty="0">
                <a:solidFill>
                  <a:srgbClr val="404040"/>
                </a:solidFill>
                <a:latin typeface="Verdana"/>
                <a:cs typeface="Verdana"/>
              </a:rPr>
              <a:t> </a:t>
            </a:r>
            <a:r>
              <a:rPr sz="1800" spc="-40" dirty="0">
                <a:solidFill>
                  <a:srgbClr val="404040"/>
                </a:solidFill>
                <a:latin typeface="Verdana"/>
                <a:cs typeface="Verdana"/>
              </a:rPr>
              <a:t>all</a:t>
            </a:r>
            <a:r>
              <a:rPr sz="1800" spc="-145" dirty="0">
                <a:solidFill>
                  <a:srgbClr val="404040"/>
                </a:solidFill>
                <a:latin typeface="Verdana"/>
                <a:cs typeface="Verdana"/>
              </a:rPr>
              <a:t> </a:t>
            </a:r>
            <a:r>
              <a:rPr sz="1800" spc="-105" dirty="0">
                <a:solidFill>
                  <a:srgbClr val="404040"/>
                </a:solidFill>
                <a:latin typeface="Verdana"/>
                <a:cs typeface="Verdana"/>
              </a:rPr>
              <a:t>forms</a:t>
            </a:r>
            <a:r>
              <a:rPr sz="1800" spc="-140" dirty="0">
                <a:solidFill>
                  <a:srgbClr val="404040"/>
                </a:solidFill>
                <a:latin typeface="Verdana"/>
                <a:cs typeface="Verdana"/>
              </a:rPr>
              <a:t> </a:t>
            </a:r>
            <a:r>
              <a:rPr sz="1800" spc="5" dirty="0">
                <a:solidFill>
                  <a:srgbClr val="404040"/>
                </a:solidFill>
                <a:latin typeface="Verdana"/>
                <a:cs typeface="Verdana"/>
              </a:rPr>
              <a:t>of</a:t>
            </a:r>
            <a:r>
              <a:rPr sz="1800" spc="-135" dirty="0">
                <a:solidFill>
                  <a:srgbClr val="404040"/>
                </a:solidFill>
                <a:latin typeface="Verdana"/>
                <a:cs typeface="Verdana"/>
              </a:rPr>
              <a:t> </a:t>
            </a:r>
            <a:r>
              <a:rPr sz="1800" spc="-45" dirty="0">
                <a:solidFill>
                  <a:srgbClr val="404040"/>
                </a:solidFill>
                <a:latin typeface="Verdana"/>
                <a:cs typeface="Verdana"/>
              </a:rPr>
              <a:t>Corruption.</a:t>
            </a:r>
            <a:endParaRPr sz="1800" dirty="0">
              <a:latin typeface="Verdana"/>
              <a:cs typeface="Verdana"/>
            </a:endParaRPr>
          </a:p>
        </p:txBody>
      </p:sp>
      <p:sp>
        <p:nvSpPr>
          <p:cNvPr id="5" name="object 5"/>
          <p:cNvSpPr txBox="1"/>
          <p:nvPr/>
        </p:nvSpPr>
        <p:spPr>
          <a:xfrm>
            <a:off x="10662031" y="570992"/>
            <a:ext cx="222250" cy="452120"/>
          </a:xfrm>
          <a:prstGeom prst="rect">
            <a:avLst/>
          </a:prstGeom>
        </p:spPr>
        <p:txBody>
          <a:bodyPr vert="horz" wrap="square" lIns="0" tIns="12065" rIns="0" bIns="0" rtlCol="0">
            <a:spAutoFit/>
          </a:bodyPr>
          <a:lstStyle/>
          <a:p>
            <a:pPr marL="12700">
              <a:lnSpc>
                <a:spcPct val="100000"/>
              </a:lnSpc>
              <a:spcBef>
                <a:spcPts val="95"/>
              </a:spcBef>
            </a:pPr>
            <a:r>
              <a:rPr sz="2800" spc="-235" dirty="0">
                <a:solidFill>
                  <a:srgbClr val="FFFFFF"/>
                </a:solidFill>
                <a:latin typeface="Verdana"/>
                <a:cs typeface="Verdana"/>
              </a:rPr>
              <a:t>6</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8454" y="533401"/>
            <a:ext cx="11162055" cy="769441"/>
          </a:xfrm>
        </p:spPr>
        <p:txBody>
          <a:bodyPr/>
          <a:lstStyle/>
          <a:p>
            <a:r>
              <a:rPr lang="en-ZW" sz="5000" dirty="0" smtClean="0"/>
              <a:t>Roadmap to Vision 2030</a:t>
            </a:r>
            <a:endParaRPr lang="en-ZW" sz="5000" dirty="0"/>
          </a:p>
        </p:txBody>
      </p:sp>
      <p:sp>
        <p:nvSpPr>
          <p:cNvPr id="5" name="Text Placeholder 4"/>
          <p:cNvSpPr>
            <a:spLocks noGrp="1"/>
          </p:cNvSpPr>
          <p:nvPr>
            <p:ph type="body" idx="1"/>
          </p:nvPr>
        </p:nvSpPr>
        <p:spPr>
          <a:xfrm>
            <a:off x="537162" y="2514600"/>
            <a:ext cx="11163347" cy="4154984"/>
          </a:xfrm>
        </p:spPr>
        <p:txBody>
          <a:bodyPr/>
          <a:lstStyle/>
          <a:p>
            <a:pPr marL="357188" indent="-344488">
              <a:lnSpc>
                <a:spcPct val="100000"/>
              </a:lnSpc>
              <a:spcBef>
                <a:spcPts val="875"/>
              </a:spcBef>
              <a:tabLst>
                <a:tab pos="357188" algn="l"/>
              </a:tabLst>
            </a:pPr>
            <a:r>
              <a:rPr lang="en-GB" sz="2500" spc="235" dirty="0">
                <a:solidFill>
                  <a:srgbClr val="AF1512"/>
                </a:solidFill>
                <a:latin typeface="Arial"/>
                <a:cs typeface="Arial"/>
              </a:rPr>
              <a:t>	</a:t>
            </a:r>
            <a:r>
              <a:rPr lang="en-GB" sz="2500" spc="-40" dirty="0" smtClean="0"/>
              <a:t>Government has a roadmap to ensure attainment of the people’s aspirations under Vision 2030</a:t>
            </a:r>
            <a:r>
              <a:rPr lang="en-GB" sz="2500" spc="-50" dirty="0" smtClean="0"/>
              <a:t>.</a:t>
            </a:r>
            <a:endParaRPr lang="en-GB" sz="2500" dirty="0"/>
          </a:p>
          <a:p>
            <a:pPr marL="357188" indent="-344488">
              <a:lnSpc>
                <a:spcPct val="100000"/>
              </a:lnSpc>
              <a:spcBef>
                <a:spcPts val="780"/>
              </a:spcBef>
              <a:tabLst>
                <a:tab pos="354965" algn="l"/>
              </a:tabLst>
            </a:pPr>
            <a:r>
              <a:rPr lang="en-GB" sz="2500" spc="235" dirty="0">
                <a:solidFill>
                  <a:srgbClr val="AF1512"/>
                </a:solidFill>
                <a:latin typeface="Arial"/>
                <a:cs typeface="Arial"/>
              </a:rPr>
              <a:t>	</a:t>
            </a:r>
            <a:r>
              <a:rPr lang="en-GB" sz="2500" spc="-50" dirty="0" smtClean="0"/>
              <a:t>The roadmap involves a staged approach with the first phase being the ongoing implementation of the Transitional Stabilisation Programme up to 2020</a:t>
            </a:r>
            <a:r>
              <a:rPr lang="en-GB" sz="2500" spc="15" dirty="0" smtClean="0"/>
              <a:t>.</a:t>
            </a:r>
            <a:endParaRPr lang="en-GB" sz="2500" dirty="0"/>
          </a:p>
          <a:p>
            <a:pPr marL="357188" indent="-344488">
              <a:lnSpc>
                <a:spcPct val="100000"/>
              </a:lnSpc>
              <a:spcBef>
                <a:spcPts val="780"/>
              </a:spcBef>
              <a:tabLst>
                <a:tab pos="354965" algn="l"/>
              </a:tabLst>
            </a:pPr>
            <a:r>
              <a:rPr lang="en-GB" sz="2500" spc="235" dirty="0">
                <a:solidFill>
                  <a:srgbClr val="AF1512"/>
                </a:solidFill>
                <a:latin typeface="Arial"/>
                <a:cs typeface="Arial"/>
              </a:rPr>
              <a:t>	</a:t>
            </a:r>
            <a:r>
              <a:rPr lang="en-GB" sz="2500" spc="-15" dirty="0" smtClean="0"/>
              <a:t>The second and third stages involve the formulation and implementation of two five year national development strategies</a:t>
            </a:r>
            <a:r>
              <a:rPr lang="en-GB" sz="2500" spc="-35" dirty="0" smtClean="0"/>
              <a:t>.</a:t>
            </a:r>
          </a:p>
          <a:p>
            <a:pPr marL="357188" indent="-344488">
              <a:lnSpc>
                <a:spcPct val="100000"/>
              </a:lnSpc>
              <a:spcBef>
                <a:spcPts val="780"/>
              </a:spcBef>
              <a:tabLst>
                <a:tab pos="354965" algn="l"/>
              </a:tabLst>
            </a:pPr>
            <a:r>
              <a:rPr lang="en-GB" sz="2500" spc="235" dirty="0">
                <a:solidFill>
                  <a:srgbClr val="AF1512"/>
                </a:solidFill>
                <a:latin typeface="Arial"/>
                <a:cs typeface="Arial"/>
              </a:rPr>
              <a:t>	</a:t>
            </a:r>
            <a:r>
              <a:rPr lang="en-GB" sz="2500" dirty="0" smtClean="0"/>
              <a:t>The </a:t>
            </a:r>
            <a:r>
              <a:rPr lang="en-GB" sz="2500" dirty="0"/>
              <a:t>step-by-step approach allows for prioritisation of policies and interventions necessary for setting of the foundations for a longer term sustainable growth over the Vision 2030 </a:t>
            </a:r>
            <a:r>
              <a:rPr lang="en-GB" sz="2500" dirty="0" smtClean="0"/>
              <a:t>horizon.</a:t>
            </a:r>
            <a:endParaRPr lang="en-GB" sz="2500" dirty="0"/>
          </a:p>
        </p:txBody>
      </p:sp>
      <p:sp>
        <p:nvSpPr>
          <p:cNvPr id="6" name="object 5"/>
          <p:cNvSpPr txBox="1"/>
          <p:nvPr/>
        </p:nvSpPr>
        <p:spPr>
          <a:xfrm>
            <a:off x="10728325" y="570992"/>
            <a:ext cx="244475"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7</a:t>
            </a:r>
            <a:endParaRPr sz="2800" dirty="0">
              <a:latin typeface="Verdana"/>
              <a:cs typeface="Verdana"/>
            </a:endParaRPr>
          </a:p>
        </p:txBody>
      </p:sp>
    </p:spTree>
    <p:extLst>
      <p:ext uri="{BB962C8B-B14F-4D97-AF65-F5344CB8AC3E}">
        <p14:creationId xmlns:p14="http://schemas.microsoft.com/office/powerpoint/2010/main" val="5369082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54" y="533401"/>
            <a:ext cx="11162055" cy="1538883"/>
          </a:xfrm>
        </p:spPr>
        <p:txBody>
          <a:bodyPr/>
          <a:lstStyle/>
          <a:p>
            <a:r>
              <a:rPr lang="en-ZW" sz="5000" dirty="0"/>
              <a:t>Roadmap to Vision </a:t>
            </a:r>
            <a:r>
              <a:rPr lang="en-ZW" sz="5000" dirty="0" smtClean="0"/>
              <a:t>2030</a:t>
            </a:r>
            <a:br>
              <a:rPr lang="en-ZW" sz="5000" dirty="0" smtClean="0"/>
            </a:br>
            <a:r>
              <a:rPr lang="en-ZW" sz="5000" dirty="0" err="1" smtClean="0"/>
              <a:t>cont</a:t>
            </a:r>
            <a:endParaRPr lang="en-ZW" sz="5000" dirty="0"/>
          </a:p>
        </p:txBody>
      </p:sp>
      <p:sp>
        <p:nvSpPr>
          <p:cNvPr id="3" name="Text Placeholder 2"/>
          <p:cNvSpPr>
            <a:spLocks noGrp="1"/>
          </p:cNvSpPr>
          <p:nvPr>
            <p:ph type="body" idx="1"/>
          </p:nvPr>
        </p:nvSpPr>
        <p:spPr>
          <a:xfrm>
            <a:off x="524247" y="2362200"/>
            <a:ext cx="11163347" cy="4293483"/>
          </a:xfrm>
        </p:spPr>
        <p:txBody>
          <a:bodyPr/>
          <a:lstStyle/>
          <a:p>
            <a:r>
              <a:rPr lang="en-ZW" sz="3100" b="1" dirty="0" smtClean="0"/>
              <a:t>Two Five Year Development Plans</a:t>
            </a:r>
          </a:p>
          <a:p>
            <a:endParaRPr lang="en-ZW" sz="3100" dirty="0" smtClean="0"/>
          </a:p>
          <a:p>
            <a:pPr marL="357188" indent="-357188"/>
            <a:r>
              <a:rPr lang="en-GB" sz="3100" spc="235" dirty="0" smtClean="0">
                <a:solidFill>
                  <a:srgbClr val="AF1512"/>
                </a:solidFill>
                <a:latin typeface="Arial"/>
                <a:cs typeface="Arial"/>
              </a:rPr>
              <a:t> </a:t>
            </a:r>
            <a:r>
              <a:rPr lang="en-GB" sz="3100" spc="-40" dirty="0" smtClean="0"/>
              <a:t>The subsequent two five-year development plans will focus on putting in place the appropriate hard infrastructure in place, in the areas of energy, transport, as well as water and sanitation, among others</a:t>
            </a:r>
            <a:r>
              <a:rPr lang="en-GB" sz="3100" spc="-50" dirty="0" smtClean="0"/>
              <a:t>.</a:t>
            </a:r>
          </a:p>
          <a:p>
            <a:pPr marL="357188" indent="-357188"/>
            <a:r>
              <a:rPr lang="en-GB" sz="3100" spc="235" dirty="0">
                <a:solidFill>
                  <a:srgbClr val="AF1512"/>
                </a:solidFill>
                <a:latin typeface="Arial"/>
                <a:cs typeface="Arial"/>
              </a:rPr>
              <a:t> </a:t>
            </a:r>
            <a:r>
              <a:rPr lang="en-GB" sz="3100" spc="-50" dirty="0" smtClean="0"/>
              <a:t>In addition, investment in soft infrastructure in the form of ICT will be advanced</a:t>
            </a:r>
            <a:r>
              <a:rPr lang="en-ZW" sz="3100" dirty="0" smtClean="0"/>
              <a:t>.</a:t>
            </a:r>
            <a:endParaRPr lang="en-GB" sz="3100" dirty="0"/>
          </a:p>
        </p:txBody>
      </p:sp>
      <p:sp>
        <p:nvSpPr>
          <p:cNvPr id="4" name="object 5"/>
          <p:cNvSpPr txBox="1"/>
          <p:nvPr/>
        </p:nvSpPr>
        <p:spPr>
          <a:xfrm>
            <a:off x="10662031" y="570992"/>
            <a:ext cx="222250" cy="45212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8</a:t>
            </a:r>
            <a:endParaRPr sz="2800" dirty="0">
              <a:latin typeface="Verdana"/>
              <a:cs typeface="Verdana"/>
            </a:endParaRPr>
          </a:p>
        </p:txBody>
      </p:sp>
    </p:spTree>
    <p:extLst>
      <p:ext uri="{BB962C8B-B14F-4D97-AF65-F5344CB8AC3E}">
        <p14:creationId xmlns:p14="http://schemas.microsoft.com/office/powerpoint/2010/main" val="3640405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p:nvPr/>
        </p:nvSpPr>
        <p:spPr>
          <a:xfrm>
            <a:off x="685800" y="2438400"/>
            <a:ext cx="11166423" cy="3039935"/>
          </a:xfrm>
          <a:prstGeom prst="rect">
            <a:avLst/>
          </a:prstGeom>
        </p:spPr>
        <p:txBody>
          <a:bodyPr vert="horz" wrap="square" lIns="0" tIns="13335" rIns="0" bIns="0" rtlCol="0">
            <a:spAutoFit/>
          </a:bodyPr>
          <a:lstStyle/>
          <a:p>
            <a:pPr marL="355600" marR="753110" indent="-342900">
              <a:lnSpc>
                <a:spcPct val="100000"/>
              </a:lnSpc>
              <a:spcBef>
                <a:spcPts val="3340"/>
              </a:spcBef>
            </a:pPr>
            <a:r>
              <a:rPr sz="2400" spc="409" dirty="0" smtClean="0">
                <a:solidFill>
                  <a:srgbClr val="AF1512"/>
                </a:solidFill>
                <a:latin typeface="Arial"/>
                <a:cs typeface="Arial"/>
              </a:rPr>
              <a:t></a:t>
            </a:r>
            <a:r>
              <a:rPr sz="2400" spc="-85" dirty="0" smtClean="0">
                <a:solidFill>
                  <a:srgbClr val="AF1512"/>
                </a:solidFill>
                <a:latin typeface="Arial"/>
                <a:cs typeface="Arial"/>
              </a:rPr>
              <a:t> </a:t>
            </a:r>
            <a:r>
              <a:rPr sz="3000" spc="-140" dirty="0">
                <a:solidFill>
                  <a:srgbClr val="404040"/>
                </a:solidFill>
                <a:latin typeface="Verdana"/>
                <a:cs typeface="Verdana"/>
              </a:rPr>
              <a:t>Stabilising</a:t>
            </a:r>
            <a:r>
              <a:rPr sz="3000" spc="-265" dirty="0">
                <a:solidFill>
                  <a:srgbClr val="404040"/>
                </a:solidFill>
                <a:latin typeface="Verdana"/>
                <a:cs typeface="Verdana"/>
              </a:rPr>
              <a:t> </a:t>
            </a:r>
            <a:r>
              <a:rPr sz="3000" spc="-25" dirty="0">
                <a:solidFill>
                  <a:srgbClr val="404040"/>
                </a:solidFill>
                <a:latin typeface="Verdana"/>
                <a:cs typeface="Verdana"/>
              </a:rPr>
              <a:t>the</a:t>
            </a:r>
            <a:r>
              <a:rPr sz="3000" spc="-235" dirty="0">
                <a:solidFill>
                  <a:srgbClr val="404040"/>
                </a:solidFill>
                <a:latin typeface="Verdana"/>
                <a:cs typeface="Verdana"/>
              </a:rPr>
              <a:t> </a:t>
            </a:r>
            <a:r>
              <a:rPr sz="3000" spc="5" dirty="0">
                <a:solidFill>
                  <a:srgbClr val="404040"/>
                </a:solidFill>
                <a:latin typeface="Verdana"/>
                <a:cs typeface="Verdana"/>
              </a:rPr>
              <a:t>macro-economy,</a:t>
            </a:r>
            <a:r>
              <a:rPr sz="3000" spc="-245" dirty="0">
                <a:solidFill>
                  <a:srgbClr val="404040"/>
                </a:solidFill>
                <a:latin typeface="Verdana"/>
                <a:cs typeface="Verdana"/>
              </a:rPr>
              <a:t> </a:t>
            </a:r>
            <a:r>
              <a:rPr sz="3000" spc="114" dirty="0">
                <a:solidFill>
                  <a:srgbClr val="404040"/>
                </a:solidFill>
                <a:latin typeface="Verdana"/>
                <a:cs typeface="Verdana"/>
              </a:rPr>
              <a:t>and</a:t>
            </a:r>
            <a:r>
              <a:rPr sz="3000" spc="-229" dirty="0">
                <a:solidFill>
                  <a:srgbClr val="404040"/>
                </a:solidFill>
                <a:latin typeface="Verdana"/>
                <a:cs typeface="Verdana"/>
              </a:rPr>
              <a:t> </a:t>
            </a:r>
            <a:r>
              <a:rPr sz="3000" spc="-250" dirty="0">
                <a:solidFill>
                  <a:srgbClr val="404040"/>
                </a:solidFill>
                <a:latin typeface="Verdana"/>
                <a:cs typeface="Verdana"/>
              </a:rPr>
              <a:t>the  </a:t>
            </a:r>
            <a:r>
              <a:rPr sz="3000" spc="-10" dirty="0">
                <a:solidFill>
                  <a:srgbClr val="404040"/>
                </a:solidFill>
                <a:latin typeface="Verdana"/>
                <a:cs typeface="Verdana"/>
              </a:rPr>
              <a:t>financial</a:t>
            </a:r>
            <a:r>
              <a:rPr sz="3000" spc="-250" dirty="0">
                <a:solidFill>
                  <a:srgbClr val="404040"/>
                </a:solidFill>
                <a:latin typeface="Verdana"/>
                <a:cs typeface="Verdana"/>
              </a:rPr>
              <a:t> </a:t>
            </a:r>
            <a:r>
              <a:rPr sz="3000" spc="-80" dirty="0">
                <a:solidFill>
                  <a:srgbClr val="404040"/>
                </a:solidFill>
                <a:latin typeface="Verdana"/>
                <a:cs typeface="Verdana"/>
              </a:rPr>
              <a:t>sector.</a:t>
            </a:r>
            <a:endParaRPr sz="3000" dirty="0">
              <a:latin typeface="Verdana"/>
              <a:cs typeface="Verdana"/>
            </a:endParaRPr>
          </a:p>
          <a:p>
            <a:pPr marL="355600" marR="5080" indent="-342900">
              <a:lnSpc>
                <a:spcPct val="100000"/>
              </a:lnSpc>
              <a:spcBef>
                <a:spcPts val="1000"/>
              </a:spcBef>
            </a:pPr>
            <a:r>
              <a:rPr sz="2400" spc="409" dirty="0">
                <a:solidFill>
                  <a:srgbClr val="AF1512"/>
                </a:solidFill>
                <a:latin typeface="Arial"/>
                <a:cs typeface="Arial"/>
              </a:rPr>
              <a:t> </a:t>
            </a:r>
            <a:r>
              <a:rPr sz="3000" spc="-70" dirty="0">
                <a:solidFill>
                  <a:srgbClr val="404040"/>
                </a:solidFill>
                <a:latin typeface="Verdana"/>
                <a:cs typeface="Verdana"/>
              </a:rPr>
              <a:t>Introducing </a:t>
            </a:r>
            <a:r>
              <a:rPr sz="3000" spc="-55" dirty="0">
                <a:solidFill>
                  <a:srgbClr val="404040"/>
                </a:solidFill>
                <a:latin typeface="Verdana"/>
                <a:cs typeface="Verdana"/>
              </a:rPr>
              <a:t>necessary </a:t>
            </a:r>
            <a:r>
              <a:rPr sz="3000" spc="-30" dirty="0">
                <a:solidFill>
                  <a:srgbClr val="404040"/>
                </a:solidFill>
                <a:latin typeface="Verdana"/>
                <a:cs typeface="Verdana"/>
              </a:rPr>
              <a:t>policy, </a:t>
            </a:r>
            <a:r>
              <a:rPr sz="3000" spc="114" dirty="0">
                <a:solidFill>
                  <a:srgbClr val="404040"/>
                </a:solidFill>
                <a:latin typeface="Verdana"/>
                <a:cs typeface="Verdana"/>
              </a:rPr>
              <a:t>and  </a:t>
            </a:r>
            <a:r>
              <a:rPr sz="3000" spc="-130" dirty="0">
                <a:solidFill>
                  <a:srgbClr val="404040"/>
                </a:solidFill>
                <a:latin typeface="Verdana"/>
                <a:cs typeface="Verdana"/>
              </a:rPr>
              <a:t>institutional</a:t>
            </a:r>
            <a:r>
              <a:rPr sz="3000" spc="-265" dirty="0">
                <a:solidFill>
                  <a:srgbClr val="404040"/>
                </a:solidFill>
                <a:latin typeface="Verdana"/>
                <a:cs typeface="Verdana"/>
              </a:rPr>
              <a:t> </a:t>
            </a:r>
            <a:r>
              <a:rPr sz="3000" spc="-170" dirty="0">
                <a:solidFill>
                  <a:srgbClr val="404040"/>
                </a:solidFill>
                <a:latin typeface="Verdana"/>
                <a:cs typeface="Verdana"/>
              </a:rPr>
              <a:t>reforms,</a:t>
            </a:r>
            <a:r>
              <a:rPr sz="3000" spc="-225" dirty="0">
                <a:solidFill>
                  <a:srgbClr val="404040"/>
                </a:solidFill>
                <a:latin typeface="Verdana"/>
                <a:cs typeface="Verdana"/>
              </a:rPr>
              <a:t> </a:t>
            </a:r>
            <a:r>
              <a:rPr sz="3000" spc="-10" dirty="0">
                <a:solidFill>
                  <a:srgbClr val="404040"/>
                </a:solidFill>
                <a:latin typeface="Verdana"/>
                <a:cs typeface="Verdana"/>
              </a:rPr>
              <a:t>to</a:t>
            </a:r>
            <a:r>
              <a:rPr sz="3000" spc="-240" dirty="0">
                <a:solidFill>
                  <a:srgbClr val="404040"/>
                </a:solidFill>
                <a:latin typeface="Verdana"/>
                <a:cs typeface="Verdana"/>
              </a:rPr>
              <a:t> </a:t>
            </a:r>
            <a:r>
              <a:rPr sz="3000" spc="-140" dirty="0">
                <a:solidFill>
                  <a:srgbClr val="404040"/>
                </a:solidFill>
                <a:latin typeface="Verdana"/>
                <a:cs typeface="Verdana"/>
              </a:rPr>
              <a:t>transform</a:t>
            </a:r>
            <a:r>
              <a:rPr sz="3000" spc="-250" dirty="0">
                <a:solidFill>
                  <a:srgbClr val="404040"/>
                </a:solidFill>
                <a:latin typeface="Verdana"/>
                <a:cs typeface="Verdana"/>
              </a:rPr>
              <a:t> </a:t>
            </a:r>
            <a:r>
              <a:rPr sz="3000" spc="-10" dirty="0">
                <a:solidFill>
                  <a:srgbClr val="404040"/>
                </a:solidFill>
                <a:latin typeface="Verdana"/>
                <a:cs typeface="Verdana"/>
              </a:rPr>
              <a:t>to</a:t>
            </a:r>
            <a:r>
              <a:rPr sz="3000" spc="-229" dirty="0">
                <a:solidFill>
                  <a:srgbClr val="404040"/>
                </a:solidFill>
                <a:latin typeface="Verdana"/>
                <a:cs typeface="Verdana"/>
              </a:rPr>
              <a:t> </a:t>
            </a:r>
            <a:r>
              <a:rPr sz="3000" spc="245" dirty="0">
                <a:solidFill>
                  <a:srgbClr val="404040"/>
                </a:solidFill>
                <a:latin typeface="Verdana"/>
                <a:cs typeface="Verdana"/>
              </a:rPr>
              <a:t>a</a:t>
            </a:r>
            <a:r>
              <a:rPr sz="3000" spc="-240" dirty="0">
                <a:solidFill>
                  <a:srgbClr val="404040"/>
                </a:solidFill>
                <a:latin typeface="Verdana"/>
                <a:cs typeface="Verdana"/>
              </a:rPr>
              <a:t> </a:t>
            </a:r>
            <a:r>
              <a:rPr sz="3000" spc="-50" dirty="0">
                <a:solidFill>
                  <a:srgbClr val="404040"/>
                </a:solidFill>
                <a:latin typeface="Verdana"/>
                <a:cs typeface="Verdana"/>
              </a:rPr>
              <a:t>private  sector </a:t>
            </a:r>
            <a:r>
              <a:rPr sz="3000" spc="35" dirty="0">
                <a:solidFill>
                  <a:srgbClr val="404040"/>
                </a:solidFill>
                <a:latin typeface="Verdana"/>
                <a:cs typeface="Verdana"/>
              </a:rPr>
              <a:t>led</a:t>
            </a:r>
            <a:r>
              <a:rPr sz="3000" spc="-434" dirty="0">
                <a:solidFill>
                  <a:srgbClr val="404040"/>
                </a:solidFill>
                <a:latin typeface="Verdana"/>
                <a:cs typeface="Verdana"/>
              </a:rPr>
              <a:t> </a:t>
            </a:r>
            <a:r>
              <a:rPr sz="3000" spc="25" dirty="0">
                <a:solidFill>
                  <a:srgbClr val="404040"/>
                </a:solidFill>
                <a:latin typeface="Verdana"/>
                <a:cs typeface="Verdana"/>
              </a:rPr>
              <a:t>economy.</a:t>
            </a:r>
            <a:endParaRPr sz="3000" dirty="0">
              <a:latin typeface="Verdana"/>
              <a:cs typeface="Verdana"/>
            </a:endParaRPr>
          </a:p>
          <a:p>
            <a:pPr marL="357188" indent="-344488">
              <a:lnSpc>
                <a:spcPct val="100000"/>
              </a:lnSpc>
              <a:spcBef>
                <a:spcPts val="1000"/>
              </a:spcBef>
            </a:pPr>
            <a:r>
              <a:rPr sz="2400" spc="409" dirty="0">
                <a:solidFill>
                  <a:srgbClr val="AF1512"/>
                </a:solidFill>
                <a:latin typeface="Arial"/>
                <a:cs typeface="Arial"/>
              </a:rPr>
              <a:t></a:t>
            </a:r>
            <a:r>
              <a:rPr sz="2400" spc="-85" dirty="0">
                <a:solidFill>
                  <a:srgbClr val="AF1512"/>
                </a:solidFill>
                <a:latin typeface="Arial"/>
                <a:cs typeface="Arial"/>
              </a:rPr>
              <a:t> </a:t>
            </a:r>
            <a:r>
              <a:rPr sz="3000" spc="-5" dirty="0">
                <a:solidFill>
                  <a:srgbClr val="404040"/>
                </a:solidFill>
                <a:latin typeface="Verdana"/>
                <a:cs typeface="Verdana"/>
              </a:rPr>
              <a:t>Launching</a:t>
            </a:r>
            <a:r>
              <a:rPr sz="3000" spc="-235" dirty="0">
                <a:solidFill>
                  <a:srgbClr val="404040"/>
                </a:solidFill>
                <a:latin typeface="Verdana"/>
                <a:cs typeface="Verdana"/>
              </a:rPr>
              <a:t> </a:t>
            </a:r>
            <a:r>
              <a:rPr sz="3000" spc="-110" dirty="0">
                <a:solidFill>
                  <a:srgbClr val="404040"/>
                </a:solidFill>
                <a:latin typeface="Verdana"/>
                <a:cs typeface="Verdana"/>
              </a:rPr>
              <a:t>quick-wins</a:t>
            </a:r>
            <a:r>
              <a:rPr sz="3000" spc="-260" dirty="0">
                <a:solidFill>
                  <a:srgbClr val="404040"/>
                </a:solidFill>
                <a:latin typeface="Verdana"/>
                <a:cs typeface="Verdana"/>
              </a:rPr>
              <a:t> </a:t>
            </a:r>
            <a:r>
              <a:rPr sz="3000" spc="-15" dirty="0">
                <a:solidFill>
                  <a:srgbClr val="404040"/>
                </a:solidFill>
                <a:latin typeface="Verdana"/>
                <a:cs typeface="Verdana"/>
              </a:rPr>
              <a:t>to</a:t>
            </a:r>
            <a:r>
              <a:rPr sz="3000" spc="-225" dirty="0">
                <a:solidFill>
                  <a:srgbClr val="404040"/>
                </a:solidFill>
                <a:latin typeface="Verdana"/>
                <a:cs typeface="Verdana"/>
              </a:rPr>
              <a:t> </a:t>
            </a:r>
            <a:r>
              <a:rPr sz="3000" spc="-110" dirty="0">
                <a:solidFill>
                  <a:srgbClr val="404040"/>
                </a:solidFill>
                <a:latin typeface="Verdana"/>
                <a:cs typeface="Verdana"/>
              </a:rPr>
              <a:t>stimulate</a:t>
            </a:r>
            <a:r>
              <a:rPr sz="3000" spc="-240" dirty="0">
                <a:solidFill>
                  <a:srgbClr val="404040"/>
                </a:solidFill>
                <a:latin typeface="Verdana"/>
                <a:cs typeface="Verdana"/>
              </a:rPr>
              <a:t> </a:t>
            </a:r>
            <a:r>
              <a:rPr sz="3000" spc="-80" dirty="0" smtClean="0">
                <a:solidFill>
                  <a:srgbClr val="404040"/>
                </a:solidFill>
                <a:latin typeface="Verdana"/>
                <a:cs typeface="Verdana"/>
              </a:rPr>
              <a:t>growth</a:t>
            </a:r>
            <a:r>
              <a:rPr lang="en-ZW" sz="3000" spc="-80" dirty="0" smtClean="0">
                <a:solidFill>
                  <a:srgbClr val="404040"/>
                </a:solidFill>
                <a:latin typeface="Verdana"/>
                <a:cs typeface="Verdana"/>
              </a:rPr>
              <a:t>, as well as to attract and encourage foreign direct investment</a:t>
            </a:r>
            <a:r>
              <a:rPr sz="3000" spc="-80" dirty="0" smtClean="0">
                <a:solidFill>
                  <a:srgbClr val="404040"/>
                </a:solidFill>
                <a:latin typeface="Verdana"/>
                <a:cs typeface="Verdana"/>
              </a:rPr>
              <a:t>.</a:t>
            </a:r>
            <a:endParaRPr sz="3000" dirty="0">
              <a:latin typeface="Verdana"/>
              <a:cs typeface="Verdana"/>
            </a:endParaRPr>
          </a:p>
        </p:txBody>
      </p:sp>
      <p:sp>
        <p:nvSpPr>
          <p:cNvPr id="4" name="object 4"/>
          <p:cNvSpPr txBox="1">
            <a:spLocks noGrp="1"/>
          </p:cNvSpPr>
          <p:nvPr>
            <p:ph type="title"/>
          </p:nvPr>
        </p:nvSpPr>
        <p:spPr>
          <a:xfrm>
            <a:off x="560628" y="680084"/>
            <a:ext cx="10988040" cy="1552348"/>
          </a:xfrm>
          <a:prstGeom prst="rect">
            <a:avLst/>
          </a:prstGeom>
        </p:spPr>
        <p:txBody>
          <a:bodyPr vert="horz" wrap="square" lIns="0" tIns="13335" rIns="0" bIns="0" rtlCol="0">
            <a:spAutoFit/>
          </a:bodyPr>
          <a:lstStyle/>
          <a:p>
            <a:pPr marL="12700" algn="ctr">
              <a:lnSpc>
                <a:spcPct val="100000"/>
              </a:lnSpc>
              <a:spcBef>
                <a:spcPts val="105"/>
              </a:spcBef>
              <a:tabLst>
                <a:tab pos="10561320" algn="l"/>
              </a:tabLst>
            </a:pPr>
            <a:r>
              <a:rPr sz="5000" spc="-235" dirty="0">
                <a:latin typeface="Verdana"/>
                <a:cs typeface="Verdana"/>
              </a:rPr>
              <a:t>Transitional</a:t>
            </a:r>
            <a:r>
              <a:rPr sz="5000" spc="-425" dirty="0">
                <a:latin typeface="Verdana"/>
                <a:cs typeface="Verdana"/>
              </a:rPr>
              <a:t> </a:t>
            </a:r>
            <a:r>
              <a:rPr sz="5000" spc="-250" dirty="0" err="1" smtClean="0">
                <a:latin typeface="Verdana"/>
                <a:cs typeface="Verdana"/>
              </a:rPr>
              <a:t>Stabil</a:t>
            </a:r>
            <a:r>
              <a:rPr sz="5000" spc="-165" dirty="0" err="1" smtClean="0">
                <a:latin typeface="Verdana"/>
                <a:cs typeface="Verdana"/>
              </a:rPr>
              <a:t>i</a:t>
            </a:r>
            <a:r>
              <a:rPr sz="5000" spc="-130" dirty="0" err="1" smtClean="0">
                <a:latin typeface="Verdana"/>
                <a:cs typeface="Verdana"/>
              </a:rPr>
              <a:t>satio</a:t>
            </a:r>
            <a:r>
              <a:rPr sz="5000" spc="-160" dirty="0" err="1" smtClean="0">
                <a:latin typeface="Verdana"/>
                <a:cs typeface="Verdana"/>
              </a:rPr>
              <a:t>n</a:t>
            </a:r>
            <a:r>
              <a:rPr lang="en-ZW" sz="5000" spc="-160" dirty="0" smtClean="0">
                <a:latin typeface="Verdana"/>
                <a:cs typeface="Verdana"/>
              </a:rPr>
              <a:t> Programme</a:t>
            </a:r>
            <a:endParaRPr sz="5000" dirty="0">
              <a:latin typeface="Verdana"/>
              <a:cs typeface="Verdana"/>
            </a:endParaRPr>
          </a:p>
        </p:txBody>
      </p:sp>
      <p:sp>
        <p:nvSpPr>
          <p:cNvPr id="5" name="object 5"/>
          <p:cNvSpPr txBox="1"/>
          <p:nvPr/>
        </p:nvSpPr>
        <p:spPr>
          <a:xfrm>
            <a:off x="10662031" y="570992"/>
            <a:ext cx="222250"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9</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p:nvPr/>
        </p:nvSpPr>
        <p:spPr>
          <a:xfrm>
            <a:off x="533400" y="367147"/>
            <a:ext cx="11201400" cy="1537854"/>
          </a:xfrm>
          <a:prstGeom prst="rect">
            <a:avLst/>
          </a:prstGeom>
        </p:spPr>
        <p:txBody>
          <a:bodyPr vert="horz" wrap="square" lIns="0" tIns="12700" rIns="0" bIns="0" rtlCol="0">
            <a:spAutoFit/>
          </a:bodyPr>
          <a:lstStyle/>
          <a:p>
            <a:pPr marL="12700">
              <a:lnSpc>
                <a:spcPct val="100000"/>
              </a:lnSpc>
              <a:spcBef>
                <a:spcPts val="100"/>
              </a:spcBef>
            </a:pPr>
            <a:r>
              <a:rPr lang="en-ZW" sz="5000" b="1" spc="-540" dirty="0" smtClean="0">
                <a:solidFill>
                  <a:srgbClr val="EBEBEB"/>
                </a:solidFill>
                <a:latin typeface="Verdana"/>
                <a:cs typeface="Verdana"/>
              </a:rPr>
              <a:t>Reversing </a:t>
            </a:r>
            <a:r>
              <a:rPr lang="en-ZW" sz="5000" b="1" spc="-210" dirty="0" smtClean="0">
                <a:solidFill>
                  <a:srgbClr val="EBEBEB"/>
                </a:solidFill>
                <a:latin typeface="Verdana"/>
                <a:cs typeface="Verdana"/>
              </a:rPr>
              <a:t>Macro-Economic</a:t>
            </a:r>
            <a:r>
              <a:rPr lang="en-ZW" sz="5000" b="1" spc="-520" dirty="0" smtClean="0">
                <a:solidFill>
                  <a:srgbClr val="EBEBEB"/>
                </a:solidFill>
                <a:latin typeface="Verdana"/>
                <a:cs typeface="Verdana"/>
              </a:rPr>
              <a:t> </a:t>
            </a:r>
            <a:r>
              <a:rPr lang="en-ZW" sz="5000" b="1" spc="-425" dirty="0" smtClean="0">
                <a:solidFill>
                  <a:srgbClr val="EBEBEB"/>
                </a:solidFill>
                <a:latin typeface="Verdana"/>
                <a:cs typeface="Verdana"/>
              </a:rPr>
              <a:t>Imbalances</a:t>
            </a:r>
            <a:endParaRPr lang="en-ZW" sz="5000" dirty="0">
              <a:latin typeface="Verdana"/>
              <a:cs typeface="Verdana"/>
            </a:endParaRPr>
          </a:p>
        </p:txBody>
      </p:sp>
      <p:sp>
        <p:nvSpPr>
          <p:cNvPr id="5" name="object 5"/>
          <p:cNvSpPr txBox="1"/>
          <p:nvPr/>
        </p:nvSpPr>
        <p:spPr>
          <a:xfrm>
            <a:off x="533400" y="2438400"/>
            <a:ext cx="11201400" cy="2907206"/>
          </a:xfrm>
          <a:prstGeom prst="rect">
            <a:avLst/>
          </a:prstGeom>
        </p:spPr>
        <p:txBody>
          <a:bodyPr vert="horz" wrap="square" lIns="0" tIns="138430" rIns="0" bIns="0" rtlCol="0">
            <a:spAutoFit/>
          </a:bodyPr>
          <a:lstStyle/>
          <a:p>
            <a:pPr marL="12700">
              <a:lnSpc>
                <a:spcPct val="100000"/>
              </a:lnSpc>
              <a:spcBef>
                <a:spcPts val="1090"/>
              </a:spcBef>
            </a:pPr>
            <a:r>
              <a:rPr sz="3000" spc="-55" dirty="0" smtClean="0">
                <a:solidFill>
                  <a:srgbClr val="AF1512"/>
                </a:solidFill>
                <a:latin typeface="Arial"/>
                <a:cs typeface="Arial"/>
              </a:rPr>
              <a:t></a:t>
            </a:r>
            <a:r>
              <a:rPr lang="en-ZW" sz="3800" spc="130" dirty="0">
                <a:solidFill>
                  <a:srgbClr val="404040"/>
                </a:solidFill>
                <a:latin typeface="Verdana"/>
                <a:cs typeface="Arial"/>
              </a:rPr>
              <a:t> </a:t>
            </a:r>
            <a:r>
              <a:rPr lang="en-ZW" sz="3800" spc="130" dirty="0" smtClean="0">
                <a:solidFill>
                  <a:srgbClr val="404040"/>
                </a:solidFill>
                <a:latin typeface="Verdana"/>
                <a:cs typeface="Verdana"/>
              </a:rPr>
              <a:t>Macro-economic</a:t>
            </a:r>
            <a:r>
              <a:rPr lang="en-ZW" sz="3800" spc="-340" dirty="0" smtClean="0">
                <a:solidFill>
                  <a:srgbClr val="404040"/>
                </a:solidFill>
                <a:latin typeface="Verdana"/>
                <a:cs typeface="Verdana"/>
              </a:rPr>
              <a:t> </a:t>
            </a:r>
            <a:r>
              <a:rPr lang="en-ZW" sz="3800" spc="-225" dirty="0" smtClean="0">
                <a:solidFill>
                  <a:srgbClr val="404040"/>
                </a:solidFill>
                <a:latin typeface="Verdana"/>
                <a:cs typeface="Verdana"/>
              </a:rPr>
              <a:t>Environment.</a:t>
            </a:r>
          </a:p>
          <a:p>
            <a:pPr marL="12700">
              <a:lnSpc>
                <a:spcPct val="100000"/>
              </a:lnSpc>
              <a:spcBef>
                <a:spcPts val="1090"/>
              </a:spcBef>
            </a:pPr>
            <a:r>
              <a:rPr lang="en-ZW" sz="3000" spc="-55" dirty="0" smtClean="0">
                <a:solidFill>
                  <a:srgbClr val="AF1512"/>
                </a:solidFill>
                <a:latin typeface="Arial"/>
                <a:cs typeface="Arial"/>
              </a:rPr>
              <a:t> </a:t>
            </a:r>
            <a:r>
              <a:rPr sz="3800" spc="-55" dirty="0" smtClean="0">
                <a:solidFill>
                  <a:srgbClr val="404040"/>
                </a:solidFill>
                <a:latin typeface="Verdana"/>
                <a:cs typeface="Verdana"/>
              </a:rPr>
              <a:t>Restoration </a:t>
            </a:r>
            <a:r>
              <a:rPr sz="3800" spc="20" dirty="0" smtClean="0">
                <a:solidFill>
                  <a:srgbClr val="404040"/>
                </a:solidFill>
                <a:latin typeface="Verdana"/>
                <a:cs typeface="Verdana"/>
              </a:rPr>
              <a:t>of </a:t>
            </a:r>
            <a:r>
              <a:rPr sz="3800" spc="-105" dirty="0" smtClean="0">
                <a:solidFill>
                  <a:srgbClr val="404040"/>
                </a:solidFill>
                <a:latin typeface="Verdana"/>
                <a:cs typeface="Verdana"/>
              </a:rPr>
              <a:t>Fiscal</a:t>
            </a:r>
            <a:r>
              <a:rPr lang="en-ZW" sz="3800" spc="-105" dirty="0" smtClean="0">
                <a:solidFill>
                  <a:srgbClr val="404040"/>
                </a:solidFill>
                <a:latin typeface="Verdana"/>
                <a:cs typeface="Verdana"/>
              </a:rPr>
              <a:t> Balance</a:t>
            </a:r>
            <a:endParaRPr sz="3800" dirty="0" smtClean="0">
              <a:latin typeface="Verdana"/>
              <a:cs typeface="Verdana"/>
            </a:endParaRPr>
          </a:p>
          <a:p>
            <a:pPr marL="12700">
              <a:lnSpc>
                <a:spcPct val="100000"/>
              </a:lnSpc>
              <a:spcBef>
                <a:spcPts val="994"/>
              </a:spcBef>
            </a:pPr>
            <a:r>
              <a:rPr sz="3000" spc="-25" dirty="0" smtClean="0">
                <a:solidFill>
                  <a:srgbClr val="AF1512"/>
                </a:solidFill>
                <a:latin typeface="Arial"/>
                <a:cs typeface="Arial"/>
              </a:rPr>
              <a:t></a:t>
            </a:r>
            <a:r>
              <a:rPr lang="en-ZW" sz="3000" spc="-25" dirty="0" smtClean="0">
                <a:solidFill>
                  <a:srgbClr val="AF1512"/>
                </a:solidFill>
                <a:latin typeface="Arial"/>
                <a:cs typeface="Arial"/>
              </a:rPr>
              <a:t> </a:t>
            </a:r>
            <a:r>
              <a:rPr sz="3800" spc="-25" dirty="0" err="1" smtClean="0">
                <a:solidFill>
                  <a:srgbClr val="404040"/>
                </a:solidFill>
                <a:latin typeface="Verdana"/>
                <a:cs typeface="Verdana"/>
              </a:rPr>
              <a:t>Mobilising</a:t>
            </a:r>
            <a:r>
              <a:rPr sz="3800" spc="-25" dirty="0" smtClean="0">
                <a:solidFill>
                  <a:srgbClr val="404040"/>
                </a:solidFill>
                <a:latin typeface="Verdana"/>
                <a:cs typeface="Verdana"/>
              </a:rPr>
              <a:t> </a:t>
            </a:r>
            <a:r>
              <a:rPr sz="3800" spc="-50" dirty="0">
                <a:solidFill>
                  <a:srgbClr val="404040"/>
                </a:solidFill>
                <a:latin typeface="Verdana"/>
                <a:cs typeface="Verdana"/>
              </a:rPr>
              <a:t>Domestic</a:t>
            </a:r>
            <a:r>
              <a:rPr sz="3800" spc="-590" dirty="0">
                <a:solidFill>
                  <a:srgbClr val="404040"/>
                </a:solidFill>
                <a:latin typeface="Verdana"/>
                <a:cs typeface="Verdana"/>
              </a:rPr>
              <a:t> </a:t>
            </a:r>
            <a:r>
              <a:rPr sz="3800" spc="-200" dirty="0">
                <a:solidFill>
                  <a:srgbClr val="404040"/>
                </a:solidFill>
                <a:latin typeface="Verdana"/>
                <a:cs typeface="Verdana"/>
              </a:rPr>
              <a:t>Savings.</a:t>
            </a:r>
            <a:endParaRPr sz="3800" dirty="0">
              <a:latin typeface="Verdana"/>
              <a:cs typeface="Verdana"/>
            </a:endParaRPr>
          </a:p>
          <a:p>
            <a:pPr marL="12700">
              <a:lnSpc>
                <a:spcPct val="100000"/>
              </a:lnSpc>
              <a:spcBef>
                <a:spcPts val="1010"/>
              </a:spcBef>
            </a:pPr>
            <a:r>
              <a:rPr sz="3000" spc="-25" dirty="0" smtClean="0">
                <a:solidFill>
                  <a:srgbClr val="AF1512"/>
                </a:solidFill>
                <a:latin typeface="Arial"/>
                <a:cs typeface="Arial"/>
              </a:rPr>
              <a:t></a:t>
            </a:r>
            <a:r>
              <a:rPr lang="en-ZW" sz="3000" spc="-25" dirty="0" smtClean="0">
                <a:solidFill>
                  <a:srgbClr val="AF1512"/>
                </a:solidFill>
                <a:latin typeface="Arial"/>
                <a:cs typeface="Arial"/>
              </a:rPr>
              <a:t> </a:t>
            </a:r>
            <a:r>
              <a:rPr sz="3800" spc="-25" dirty="0" smtClean="0">
                <a:solidFill>
                  <a:srgbClr val="404040"/>
                </a:solidFill>
                <a:latin typeface="Verdana"/>
                <a:cs typeface="Verdana"/>
              </a:rPr>
              <a:t>Competitiveness </a:t>
            </a:r>
            <a:r>
              <a:rPr sz="3800" spc="20" dirty="0">
                <a:solidFill>
                  <a:srgbClr val="404040"/>
                </a:solidFill>
                <a:latin typeface="Verdana"/>
                <a:cs typeface="Verdana"/>
              </a:rPr>
              <a:t>of</a:t>
            </a:r>
            <a:r>
              <a:rPr sz="3800" spc="-525" dirty="0">
                <a:solidFill>
                  <a:srgbClr val="404040"/>
                </a:solidFill>
                <a:latin typeface="Verdana"/>
                <a:cs typeface="Verdana"/>
              </a:rPr>
              <a:t> </a:t>
            </a:r>
            <a:r>
              <a:rPr sz="3800" spc="-305" dirty="0">
                <a:solidFill>
                  <a:srgbClr val="404040"/>
                </a:solidFill>
                <a:latin typeface="Verdana"/>
                <a:cs typeface="Verdana"/>
              </a:rPr>
              <a:t>Exporters.</a:t>
            </a:r>
            <a:endParaRPr sz="3800" dirty="0">
              <a:latin typeface="Verdana"/>
              <a:cs typeface="Verdana"/>
            </a:endParaRPr>
          </a:p>
        </p:txBody>
      </p:sp>
      <p:sp>
        <p:nvSpPr>
          <p:cNvPr id="6" name="object 6"/>
          <p:cNvSpPr txBox="1"/>
          <p:nvPr/>
        </p:nvSpPr>
        <p:spPr>
          <a:xfrm>
            <a:off x="10514838" y="571500"/>
            <a:ext cx="531876"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10</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0600"/>
            <a:ext cx="10439400" cy="553998"/>
          </a:xfrm>
        </p:spPr>
        <p:txBody>
          <a:bodyPr/>
          <a:lstStyle/>
          <a:p>
            <a:r>
              <a:rPr lang="en-ZW" sz="3600" dirty="0" smtClean="0"/>
              <a:t>Upper Middle Income Society</a:t>
            </a:r>
            <a:endParaRPr lang="en-ZW" sz="3600" dirty="0"/>
          </a:p>
        </p:txBody>
      </p:sp>
      <p:sp>
        <p:nvSpPr>
          <p:cNvPr id="3" name="Text Placeholder 2"/>
          <p:cNvSpPr>
            <a:spLocks noGrp="1"/>
          </p:cNvSpPr>
          <p:nvPr>
            <p:ph type="body" idx="1"/>
          </p:nvPr>
        </p:nvSpPr>
        <p:spPr>
          <a:xfrm>
            <a:off x="685800" y="2590800"/>
            <a:ext cx="11049000" cy="3739485"/>
          </a:xfrm>
        </p:spPr>
        <p:txBody>
          <a:bodyPr/>
          <a:lstStyle/>
          <a:p>
            <a:pPr marL="285750" indent="-285750">
              <a:buFont typeface="Wingdings" panose="05000000000000000000" pitchFamily="2" charset="2"/>
              <a:buChar char="q"/>
            </a:pPr>
            <a:r>
              <a:rPr lang="en-ZW" sz="2700" dirty="0" smtClean="0"/>
              <a:t>Despite all the challenges, the economy still remains vibrant.</a:t>
            </a:r>
          </a:p>
          <a:p>
            <a:pPr marL="285750" indent="-285750">
              <a:buFont typeface="Wingdings" panose="05000000000000000000" pitchFamily="2" charset="2"/>
              <a:buChar char="q"/>
            </a:pPr>
            <a:r>
              <a:rPr lang="en-ZW" sz="2700" dirty="0" smtClean="0"/>
              <a:t>Target per capita income level of at least US$4 500 by 2030.</a:t>
            </a:r>
            <a:endParaRPr lang="en-ZW" sz="2700" dirty="0" smtClean="0"/>
          </a:p>
          <a:p>
            <a:pPr marL="285750" indent="-285750">
              <a:buFont typeface="Wingdings" panose="05000000000000000000" pitchFamily="2" charset="2"/>
              <a:buChar char="q"/>
            </a:pPr>
            <a:r>
              <a:rPr lang="en-GB" sz="2700" dirty="0" smtClean="0"/>
              <a:t>This implies a sustained growth in nominal GDP from the 2018 levels of around US$25 billion to around US$65 billion by 2030.</a:t>
            </a:r>
            <a:endParaRPr lang="en-GB" sz="2700" dirty="0" smtClean="0"/>
          </a:p>
          <a:p>
            <a:pPr marL="285750" indent="-285750">
              <a:buFont typeface="Wingdings" panose="05000000000000000000" pitchFamily="2" charset="2"/>
              <a:buChar char="q"/>
            </a:pPr>
            <a:r>
              <a:rPr lang="en-ZW" sz="2700" dirty="0" smtClean="0"/>
              <a:t>The private sector is expected to stimulate growth, with Zimbabwe assuming the position of a factory to the world.</a:t>
            </a:r>
          </a:p>
          <a:p>
            <a:pPr marL="285750" indent="-285750">
              <a:buFont typeface="Wingdings" panose="05000000000000000000" pitchFamily="2" charset="2"/>
              <a:buChar char="q"/>
            </a:pPr>
            <a:r>
              <a:rPr lang="en-ZW" sz="2700" dirty="0" smtClean="0"/>
              <a:t>This will be complemented by increased competition to bring down prices.</a:t>
            </a:r>
            <a:endParaRPr lang="en-ZW" sz="2700" dirty="0"/>
          </a:p>
        </p:txBody>
      </p:sp>
      <p:sp>
        <p:nvSpPr>
          <p:cNvPr id="4" name="Rectangle 3"/>
          <p:cNvSpPr/>
          <p:nvPr/>
        </p:nvSpPr>
        <p:spPr>
          <a:xfrm>
            <a:off x="10515600" y="621268"/>
            <a:ext cx="609600" cy="369332"/>
          </a:xfrm>
          <a:prstGeom prst="rect">
            <a:avLst/>
          </a:prstGeom>
        </p:spPr>
        <p:txBody>
          <a:bodyPr wrap="square">
            <a:spAutoFit/>
          </a:bodyPr>
          <a:lstStyle/>
          <a:p>
            <a:r>
              <a:rPr lang="en-ZW" b="1" dirty="0" smtClean="0">
                <a:solidFill>
                  <a:schemeClr val="bg1"/>
                </a:solidFill>
                <a:latin typeface="Tahoma" panose="020B0604030504040204" pitchFamily="34" charset="0"/>
              </a:rPr>
              <a:t>11</a:t>
            </a:r>
            <a:endParaRPr lang="en-ZW" dirty="0">
              <a:solidFill>
                <a:schemeClr val="bg1"/>
              </a:solidFill>
            </a:endParaRPr>
          </a:p>
        </p:txBody>
      </p:sp>
    </p:spTree>
    <p:extLst>
      <p:ext uri="{BB962C8B-B14F-4D97-AF65-F5344CB8AC3E}">
        <p14:creationId xmlns:p14="http://schemas.microsoft.com/office/powerpoint/2010/main" val="1084566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p:nvPr/>
        </p:nvSpPr>
        <p:spPr>
          <a:xfrm>
            <a:off x="533400" y="367147"/>
            <a:ext cx="11201400" cy="782265"/>
          </a:xfrm>
          <a:prstGeom prst="rect">
            <a:avLst/>
          </a:prstGeom>
        </p:spPr>
        <p:txBody>
          <a:bodyPr vert="horz" wrap="square" lIns="0" tIns="12700" rIns="0" bIns="0" rtlCol="0">
            <a:spAutoFit/>
          </a:bodyPr>
          <a:lstStyle/>
          <a:p>
            <a:pPr marL="12700">
              <a:lnSpc>
                <a:spcPct val="100000"/>
              </a:lnSpc>
              <a:spcBef>
                <a:spcPts val="100"/>
              </a:spcBef>
            </a:pPr>
            <a:r>
              <a:rPr lang="en-ZW" sz="5000" b="1" spc="-540" dirty="0" smtClean="0">
                <a:solidFill>
                  <a:srgbClr val="EBEBEB"/>
                </a:solidFill>
                <a:latin typeface="Verdana"/>
                <a:cs typeface="Verdana"/>
              </a:rPr>
              <a:t>Leveraging </a:t>
            </a:r>
            <a:r>
              <a:rPr lang="en-ZW" sz="5000" b="1" spc="-540" dirty="0" smtClean="0">
                <a:solidFill>
                  <a:srgbClr val="EBEBEB"/>
                </a:solidFill>
                <a:latin typeface="Verdana"/>
                <a:cs typeface="Verdana"/>
              </a:rPr>
              <a:t>Zimbabwe</a:t>
            </a:r>
            <a:endParaRPr lang="en-ZW" sz="5000" dirty="0">
              <a:latin typeface="Verdana"/>
              <a:cs typeface="Verdana"/>
            </a:endParaRPr>
          </a:p>
        </p:txBody>
      </p:sp>
      <p:sp>
        <p:nvSpPr>
          <p:cNvPr id="5" name="object 5"/>
          <p:cNvSpPr txBox="1"/>
          <p:nvPr/>
        </p:nvSpPr>
        <p:spPr>
          <a:xfrm>
            <a:off x="533400" y="2438400"/>
            <a:ext cx="11201400" cy="3461204"/>
          </a:xfrm>
          <a:prstGeom prst="rect">
            <a:avLst/>
          </a:prstGeom>
        </p:spPr>
        <p:txBody>
          <a:bodyPr vert="horz" wrap="square" lIns="0" tIns="138430" rIns="0" bIns="0" rtlCol="0">
            <a:spAutoFit/>
          </a:bodyPr>
          <a:lstStyle/>
          <a:p>
            <a:pPr marL="12700">
              <a:lnSpc>
                <a:spcPct val="100000"/>
              </a:lnSpc>
              <a:spcBef>
                <a:spcPts val="1090"/>
              </a:spcBef>
            </a:pPr>
            <a:r>
              <a:rPr sz="3000" spc="-55" dirty="0" smtClean="0">
                <a:solidFill>
                  <a:srgbClr val="AF1512"/>
                </a:solidFill>
                <a:latin typeface="Arial"/>
                <a:cs typeface="Arial"/>
              </a:rPr>
              <a:t></a:t>
            </a:r>
            <a:r>
              <a:rPr lang="en-ZW" sz="3800" spc="130" dirty="0">
                <a:solidFill>
                  <a:srgbClr val="404040"/>
                </a:solidFill>
                <a:latin typeface="Verdana"/>
                <a:cs typeface="Arial"/>
              </a:rPr>
              <a:t> </a:t>
            </a:r>
            <a:r>
              <a:rPr lang="en-ZW" sz="3800" spc="130" dirty="0" smtClean="0">
                <a:solidFill>
                  <a:srgbClr val="404040"/>
                </a:solidFill>
                <a:latin typeface="Verdana"/>
                <a:cs typeface="Verdana"/>
              </a:rPr>
              <a:t>Zimbabwe as the gateway into Africa</a:t>
            </a:r>
            <a:r>
              <a:rPr lang="en-ZW" sz="3800" spc="-225" dirty="0" smtClean="0">
                <a:solidFill>
                  <a:srgbClr val="404040"/>
                </a:solidFill>
                <a:latin typeface="Verdana"/>
                <a:cs typeface="Verdana"/>
              </a:rPr>
              <a:t>.</a:t>
            </a:r>
          </a:p>
          <a:p>
            <a:pPr marL="12700">
              <a:lnSpc>
                <a:spcPct val="100000"/>
              </a:lnSpc>
              <a:spcBef>
                <a:spcPts val="1090"/>
              </a:spcBef>
            </a:pPr>
            <a:r>
              <a:rPr lang="en-ZW" sz="3000" spc="-55" dirty="0" smtClean="0">
                <a:solidFill>
                  <a:srgbClr val="AF1512"/>
                </a:solidFill>
                <a:latin typeface="Arial"/>
                <a:cs typeface="Arial"/>
              </a:rPr>
              <a:t> </a:t>
            </a:r>
            <a:r>
              <a:rPr lang="en-ZW" sz="3800" spc="-55" dirty="0" smtClean="0">
                <a:solidFill>
                  <a:srgbClr val="404040"/>
                </a:solidFill>
                <a:latin typeface="Verdana"/>
                <a:cs typeface="Verdana"/>
              </a:rPr>
              <a:t>Zimbabwe as a regional transit country.</a:t>
            </a:r>
            <a:endParaRPr sz="3800" dirty="0" smtClean="0">
              <a:latin typeface="Verdana"/>
              <a:cs typeface="Verdana"/>
            </a:endParaRPr>
          </a:p>
          <a:p>
            <a:pPr marL="357188" indent="-344488">
              <a:lnSpc>
                <a:spcPct val="100000"/>
              </a:lnSpc>
              <a:spcBef>
                <a:spcPts val="994"/>
              </a:spcBef>
            </a:pPr>
            <a:r>
              <a:rPr sz="3000" spc="-25" dirty="0" smtClean="0">
                <a:solidFill>
                  <a:srgbClr val="AF1512"/>
                </a:solidFill>
                <a:latin typeface="Arial"/>
                <a:cs typeface="Arial"/>
              </a:rPr>
              <a:t></a:t>
            </a:r>
            <a:r>
              <a:rPr lang="en-ZW" sz="3000" spc="-25" dirty="0" smtClean="0">
                <a:solidFill>
                  <a:srgbClr val="AF1512"/>
                </a:solidFill>
                <a:latin typeface="Arial"/>
                <a:cs typeface="Arial"/>
              </a:rPr>
              <a:t> </a:t>
            </a:r>
            <a:r>
              <a:rPr lang="en-ZW" sz="3800" spc="-25" dirty="0" smtClean="0">
                <a:solidFill>
                  <a:srgbClr val="404040"/>
                </a:solidFill>
                <a:latin typeface="Verdana"/>
                <a:cs typeface="Arial"/>
              </a:rPr>
              <a:t>Zimbabwe as gateway for Africa into the World</a:t>
            </a:r>
            <a:r>
              <a:rPr sz="3800" spc="-200" dirty="0" smtClean="0">
                <a:solidFill>
                  <a:srgbClr val="404040"/>
                </a:solidFill>
                <a:latin typeface="Verdana"/>
                <a:cs typeface="Verdana"/>
              </a:rPr>
              <a:t>.</a:t>
            </a:r>
            <a:endParaRPr sz="3800" dirty="0">
              <a:latin typeface="Verdana"/>
              <a:cs typeface="Verdana"/>
            </a:endParaRPr>
          </a:p>
          <a:p>
            <a:pPr marL="12700">
              <a:lnSpc>
                <a:spcPct val="100000"/>
              </a:lnSpc>
              <a:spcBef>
                <a:spcPts val="1010"/>
              </a:spcBef>
            </a:pPr>
            <a:r>
              <a:rPr sz="3000" spc="-25" dirty="0" smtClean="0">
                <a:solidFill>
                  <a:srgbClr val="AF1512"/>
                </a:solidFill>
                <a:latin typeface="Arial"/>
                <a:cs typeface="Arial"/>
              </a:rPr>
              <a:t></a:t>
            </a:r>
            <a:r>
              <a:rPr lang="en-ZW" sz="3000" spc="-25" dirty="0" smtClean="0">
                <a:solidFill>
                  <a:srgbClr val="AF1512"/>
                </a:solidFill>
                <a:latin typeface="Arial"/>
                <a:cs typeface="Arial"/>
              </a:rPr>
              <a:t> </a:t>
            </a:r>
            <a:r>
              <a:rPr lang="en-ZW" sz="3800" spc="-25" dirty="0" smtClean="0">
                <a:solidFill>
                  <a:srgbClr val="404040"/>
                </a:solidFill>
                <a:latin typeface="Verdana"/>
                <a:cs typeface="Verdana"/>
              </a:rPr>
              <a:t>Zimbabwe as factory for Africa</a:t>
            </a:r>
            <a:r>
              <a:rPr sz="3800" spc="-305" dirty="0" smtClean="0">
                <a:solidFill>
                  <a:srgbClr val="404040"/>
                </a:solidFill>
                <a:latin typeface="Verdana"/>
                <a:cs typeface="Verdana"/>
              </a:rPr>
              <a:t>.</a:t>
            </a:r>
            <a:endParaRPr sz="3800" dirty="0">
              <a:latin typeface="Verdana"/>
              <a:cs typeface="Verdana"/>
            </a:endParaRPr>
          </a:p>
        </p:txBody>
      </p:sp>
      <p:sp>
        <p:nvSpPr>
          <p:cNvPr id="6" name="object 6"/>
          <p:cNvSpPr txBox="1"/>
          <p:nvPr/>
        </p:nvSpPr>
        <p:spPr>
          <a:xfrm>
            <a:off x="10514838" y="571500"/>
            <a:ext cx="531876"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12</a:t>
            </a:r>
            <a:endParaRPr sz="2800" dirty="0">
              <a:latin typeface="Verdana"/>
              <a:cs typeface="Verdana"/>
            </a:endParaRPr>
          </a:p>
        </p:txBody>
      </p:sp>
    </p:spTree>
    <p:extLst>
      <p:ext uri="{BB962C8B-B14F-4D97-AF65-F5344CB8AC3E}">
        <p14:creationId xmlns:p14="http://schemas.microsoft.com/office/powerpoint/2010/main" val="477788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24711" y="1856232"/>
            <a:ext cx="10467340" cy="4163695"/>
          </a:xfrm>
          <a:custGeom>
            <a:avLst/>
            <a:gdLst/>
            <a:ahLst/>
            <a:cxnLst/>
            <a:rect l="l" t="t" r="r" b="b"/>
            <a:pathLst>
              <a:path w="10467340" h="4163695">
                <a:moveTo>
                  <a:pt x="0" y="4163567"/>
                </a:moveTo>
                <a:lnTo>
                  <a:pt x="10466832" y="4163567"/>
                </a:lnTo>
                <a:lnTo>
                  <a:pt x="10466832" y="0"/>
                </a:lnTo>
                <a:lnTo>
                  <a:pt x="0" y="0"/>
                </a:lnTo>
                <a:lnTo>
                  <a:pt x="0" y="4163567"/>
                </a:lnTo>
                <a:close/>
              </a:path>
            </a:pathLst>
          </a:custGeom>
          <a:solidFill>
            <a:srgbClr val="1E5154"/>
          </a:solidFill>
        </p:spPr>
        <p:txBody>
          <a:bodyPr wrap="square" lIns="0" tIns="0" rIns="0" bIns="0" rtlCol="0"/>
          <a:lstStyle/>
          <a:p>
            <a:endParaRPr/>
          </a:p>
        </p:txBody>
      </p:sp>
      <p:sp>
        <p:nvSpPr>
          <p:cNvPr id="3" name="object 3"/>
          <p:cNvSpPr txBox="1">
            <a:spLocks noGrp="1"/>
          </p:cNvSpPr>
          <p:nvPr>
            <p:ph type="title"/>
          </p:nvPr>
        </p:nvSpPr>
        <p:spPr>
          <a:xfrm>
            <a:off x="304800" y="2286000"/>
            <a:ext cx="11499900" cy="2166619"/>
          </a:xfrm>
          <a:prstGeom prst="rect">
            <a:avLst/>
          </a:prstGeom>
        </p:spPr>
        <p:txBody>
          <a:bodyPr vert="horz" wrap="square" lIns="0" tIns="12065" rIns="0" bIns="0" rtlCol="0">
            <a:spAutoFit/>
          </a:bodyPr>
          <a:lstStyle/>
          <a:p>
            <a:pPr marL="93663" marR="5080" algn="ctr">
              <a:lnSpc>
                <a:spcPct val="100000"/>
              </a:lnSpc>
              <a:spcBef>
                <a:spcPts val="95"/>
              </a:spcBef>
            </a:pPr>
            <a:r>
              <a:rPr lang="en-ZW" sz="7000" spc="-835" dirty="0" smtClean="0">
                <a:solidFill>
                  <a:srgbClr val="FFFFFF"/>
                </a:solidFill>
              </a:rPr>
              <a:t>Progress on TSP and Road to Vision 2030</a:t>
            </a:r>
            <a:endParaRPr sz="7000" dirty="0"/>
          </a:p>
        </p:txBody>
      </p:sp>
      <p:sp>
        <p:nvSpPr>
          <p:cNvPr id="4" name="object 4"/>
          <p:cNvSpPr txBox="1"/>
          <p:nvPr/>
        </p:nvSpPr>
        <p:spPr>
          <a:xfrm>
            <a:off x="10515600" y="551133"/>
            <a:ext cx="444881"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13</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56310" y="802004"/>
            <a:ext cx="7315200" cy="574040"/>
          </a:xfrm>
          <a:prstGeom prst="rect">
            <a:avLst/>
          </a:prstGeom>
        </p:spPr>
        <p:txBody>
          <a:bodyPr vert="horz" wrap="square" lIns="0" tIns="12700" rIns="0" bIns="0" rtlCol="0">
            <a:spAutoFit/>
          </a:bodyPr>
          <a:lstStyle/>
          <a:p>
            <a:pPr marL="12700">
              <a:lnSpc>
                <a:spcPct val="100000"/>
              </a:lnSpc>
              <a:spcBef>
                <a:spcPts val="100"/>
              </a:spcBef>
            </a:pPr>
            <a:r>
              <a:rPr lang="en-ZW" sz="3600" spc="-270" dirty="0" smtClean="0"/>
              <a:t>Fiscal Intervention</a:t>
            </a:r>
            <a:endParaRPr sz="3600" dirty="0"/>
          </a:p>
        </p:txBody>
      </p:sp>
      <p:sp>
        <p:nvSpPr>
          <p:cNvPr id="4" name="object 4"/>
          <p:cNvSpPr txBox="1"/>
          <p:nvPr/>
        </p:nvSpPr>
        <p:spPr>
          <a:xfrm>
            <a:off x="526899" y="2273417"/>
            <a:ext cx="11060667" cy="4129977"/>
          </a:xfrm>
          <a:prstGeom prst="rect">
            <a:avLst/>
          </a:prstGeom>
        </p:spPr>
        <p:txBody>
          <a:bodyPr vert="horz" wrap="square" lIns="0" tIns="102235" rIns="0" bIns="0" rtlCol="0">
            <a:spAutoFit/>
          </a:bodyPr>
          <a:lstStyle/>
          <a:p>
            <a:pPr marL="357188" indent="-344488">
              <a:lnSpc>
                <a:spcPct val="100000"/>
              </a:lnSpc>
              <a:spcBef>
                <a:spcPts val="805"/>
              </a:spcBef>
            </a:pPr>
            <a:r>
              <a:rPr sz="1900" spc="350" dirty="0">
                <a:solidFill>
                  <a:srgbClr val="AF1512"/>
                </a:solidFill>
                <a:latin typeface="Arial"/>
                <a:cs typeface="Arial"/>
              </a:rPr>
              <a:t></a:t>
            </a:r>
            <a:r>
              <a:rPr sz="1900" spc="35" dirty="0">
                <a:solidFill>
                  <a:srgbClr val="AF1512"/>
                </a:solidFill>
                <a:latin typeface="Arial"/>
                <a:cs typeface="Arial"/>
              </a:rPr>
              <a:t> </a:t>
            </a:r>
            <a:r>
              <a:rPr lang="en-ZW" sz="2500" spc="-15" dirty="0" smtClean="0">
                <a:solidFill>
                  <a:srgbClr val="404040"/>
                </a:solidFill>
                <a:latin typeface="Verdana"/>
                <a:cs typeface="Verdana"/>
              </a:rPr>
              <a:t>Treasury has a big role to play in terms of attainment of the Vision 2030 through providing an enabling environment, and also availing fiscal incentives in the Special Economic Zones to stimulate domestic production</a:t>
            </a:r>
            <a:r>
              <a:rPr sz="2500" spc="-125" dirty="0" smtClean="0">
                <a:solidFill>
                  <a:srgbClr val="404040"/>
                </a:solidFill>
                <a:latin typeface="Verdana"/>
                <a:cs typeface="Verdana"/>
              </a:rPr>
              <a:t>.</a:t>
            </a:r>
            <a:endParaRPr sz="2500" dirty="0">
              <a:latin typeface="Verdana"/>
              <a:cs typeface="Verdana"/>
            </a:endParaRPr>
          </a:p>
          <a:p>
            <a:pPr marL="357188" indent="-344488">
              <a:lnSpc>
                <a:spcPct val="100000"/>
              </a:lnSpc>
              <a:spcBef>
                <a:spcPts val="705"/>
              </a:spcBef>
            </a:pPr>
            <a:r>
              <a:rPr sz="2500" spc="350" dirty="0">
                <a:solidFill>
                  <a:srgbClr val="AF1512"/>
                </a:solidFill>
                <a:latin typeface="Arial"/>
                <a:cs typeface="Arial"/>
              </a:rPr>
              <a:t></a:t>
            </a:r>
            <a:r>
              <a:rPr sz="2500" spc="-265" dirty="0">
                <a:solidFill>
                  <a:srgbClr val="AF1512"/>
                </a:solidFill>
                <a:latin typeface="Arial"/>
                <a:cs typeface="Arial"/>
              </a:rPr>
              <a:t> </a:t>
            </a:r>
            <a:r>
              <a:rPr lang="en-ZW" sz="2500" spc="-265" dirty="0" smtClean="0">
                <a:solidFill>
                  <a:srgbClr val="AF1512"/>
                </a:solidFill>
                <a:latin typeface="Arial"/>
                <a:cs typeface="Arial"/>
              </a:rPr>
              <a:t> </a:t>
            </a:r>
            <a:r>
              <a:rPr lang="en-ZW" sz="2500" spc="-45" dirty="0" smtClean="0">
                <a:solidFill>
                  <a:srgbClr val="404040"/>
                </a:solidFill>
                <a:latin typeface="Verdana"/>
                <a:cs typeface="Verdana"/>
              </a:rPr>
              <a:t>Going forward, Treasury will continue with fiscal prudence by adhering to fiscal rules, to ensure a stable macro-economic environment</a:t>
            </a:r>
            <a:r>
              <a:rPr sz="2500" spc="-45" dirty="0" smtClean="0">
                <a:solidFill>
                  <a:srgbClr val="404040"/>
                </a:solidFill>
                <a:latin typeface="Verdana"/>
                <a:cs typeface="Verdana"/>
              </a:rPr>
              <a:t>.</a:t>
            </a:r>
            <a:endParaRPr sz="2500" dirty="0">
              <a:latin typeface="Verdana"/>
              <a:cs typeface="Verdana"/>
            </a:endParaRPr>
          </a:p>
          <a:p>
            <a:pPr marL="357188" indent="-344488">
              <a:lnSpc>
                <a:spcPct val="100000"/>
              </a:lnSpc>
              <a:spcBef>
                <a:spcPts val="710"/>
              </a:spcBef>
            </a:pPr>
            <a:r>
              <a:rPr sz="2500" spc="350" dirty="0">
                <a:solidFill>
                  <a:srgbClr val="AF1512"/>
                </a:solidFill>
                <a:latin typeface="Arial"/>
                <a:cs typeface="Arial"/>
              </a:rPr>
              <a:t> </a:t>
            </a:r>
            <a:r>
              <a:rPr lang="en-ZW" sz="2500" spc="-50" dirty="0" smtClean="0">
                <a:solidFill>
                  <a:srgbClr val="404040"/>
                </a:solidFill>
                <a:latin typeface="Verdana"/>
                <a:cs typeface="Verdana"/>
              </a:rPr>
              <a:t>Government will crowd in the private sector in the development of public infrastructure, as  a way of sharing the financial burden and promoting the local industry</a:t>
            </a:r>
            <a:r>
              <a:rPr sz="2500" spc="-65" dirty="0" smtClean="0">
                <a:solidFill>
                  <a:srgbClr val="404040"/>
                </a:solidFill>
                <a:latin typeface="Verdana"/>
                <a:cs typeface="Verdana"/>
              </a:rPr>
              <a:t>.</a:t>
            </a:r>
            <a:endParaRPr sz="2500" dirty="0">
              <a:latin typeface="Verdana"/>
              <a:cs typeface="Verdana"/>
            </a:endParaRPr>
          </a:p>
        </p:txBody>
      </p:sp>
      <p:sp>
        <p:nvSpPr>
          <p:cNvPr id="7" name="object 7"/>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4</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3932" y="1025093"/>
            <a:ext cx="4443095" cy="574675"/>
          </a:xfrm>
          <a:prstGeom prst="rect">
            <a:avLst/>
          </a:prstGeom>
        </p:spPr>
        <p:txBody>
          <a:bodyPr vert="horz" wrap="square" lIns="0" tIns="12700" rIns="0" bIns="0" rtlCol="0">
            <a:spAutoFit/>
          </a:bodyPr>
          <a:lstStyle/>
          <a:p>
            <a:pPr marL="12700">
              <a:lnSpc>
                <a:spcPct val="100000"/>
              </a:lnSpc>
              <a:spcBef>
                <a:spcPts val="100"/>
              </a:spcBef>
            </a:pPr>
            <a:r>
              <a:rPr sz="3600" spc="-295" dirty="0"/>
              <a:t>Fiscal</a:t>
            </a:r>
            <a:r>
              <a:rPr sz="3600" spc="-275" dirty="0"/>
              <a:t> Consolidation</a:t>
            </a:r>
            <a:endParaRPr sz="3600"/>
          </a:p>
        </p:txBody>
      </p:sp>
      <p:sp>
        <p:nvSpPr>
          <p:cNvPr id="3" name="object 3"/>
          <p:cNvSpPr txBox="1"/>
          <p:nvPr/>
        </p:nvSpPr>
        <p:spPr>
          <a:xfrm>
            <a:off x="1233932" y="2586990"/>
            <a:ext cx="3395345" cy="254000"/>
          </a:xfrm>
          <a:prstGeom prst="rect">
            <a:avLst/>
          </a:prstGeom>
        </p:spPr>
        <p:txBody>
          <a:bodyPr vert="horz" wrap="square" lIns="0" tIns="12700" rIns="0" bIns="0" rtlCol="0">
            <a:spAutoFit/>
          </a:bodyPr>
          <a:lstStyle/>
          <a:p>
            <a:pPr marL="12700">
              <a:lnSpc>
                <a:spcPct val="100000"/>
              </a:lnSpc>
              <a:spcBef>
                <a:spcPts val="100"/>
              </a:spcBef>
            </a:pPr>
            <a:r>
              <a:rPr sz="1500" b="1" spc="-125" dirty="0">
                <a:solidFill>
                  <a:srgbClr val="404040"/>
                </a:solidFill>
                <a:latin typeface="Verdana"/>
                <a:cs typeface="Verdana"/>
              </a:rPr>
              <a:t>Public </a:t>
            </a:r>
            <a:r>
              <a:rPr sz="1500" b="1" spc="-130" dirty="0">
                <a:solidFill>
                  <a:srgbClr val="404040"/>
                </a:solidFill>
                <a:latin typeface="Verdana"/>
                <a:cs typeface="Verdana"/>
              </a:rPr>
              <a:t>Finances: </a:t>
            </a:r>
            <a:r>
              <a:rPr sz="1500" b="1" spc="-100" dirty="0">
                <a:solidFill>
                  <a:srgbClr val="404040"/>
                </a:solidFill>
                <a:latin typeface="Verdana"/>
                <a:cs typeface="Verdana"/>
              </a:rPr>
              <a:t>Jan </a:t>
            </a:r>
            <a:r>
              <a:rPr sz="1500" b="1" spc="-235" dirty="0">
                <a:solidFill>
                  <a:srgbClr val="404040"/>
                </a:solidFill>
                <a:latin typeface="Verdana"/>
                <a:cs typeface="Verdana"/>
              </a:rPr>
              <a:t>2018 </a:t>
            </a:r>
            <a:r>
              <a:rPr sz="1500" b="1" spc="-320" dirty="0">
                <a:solidFill>
                  <a:srgbClr val="404040"/>
                </a:solidFill>
                <a:latin typeface="Verdana"/>
                <a:cs typeface="Verdana"/>
              </a:rPr>
              <a:t>– </a:t>
            </a:r>
            <a:r>
              <a:rPr sz="1500" b="1" spc="-100" dirty="0">
                <a:solidFill>
                  <a:srgbClr val="404040"/>
                </a:solidFill>
                <a:latin typeface="Verdana"/>
                <a:cs typeface="Verdana"/>
              </a:rPr>
              <a:t>Jan</a:t>
            </a:r>
            <a:r>
              <a:rPr sz="1500" b="1" spc="-114" dirty="0">
                <a:solidFill>
                  <a:srgbClr val="404040"/>
                </a:solidFill>
                <a:latin typeface="Verdana"/>
                <a:cs typeface="Verdana"/>
              </a:rPr>
              <a:t> </a:t>
            </a:r>
            <a:r>
              <a:rPr sz="1500" b="1" spc="-235" dirty="0">
                <a:solidFill>
                  <a:srgbClr val="404040"/>
                </a:solidFill>
                <a:latin typeface="Verdana"/>
                <a:cs typeface="Verdana"/>
              </a:rPr>
              <a:t>2019</a:t>
            </a:r>
            <a:endParaRPr sz="1500">
              <a:latin typeface="Verdana"/>
              <a:cs typeface="Verdana"/>
            </a:endParaRPr>
          </a:p>
        </p:txBody>
      </p:sp>
      <p:sp>
        <p:nvSpPr>
          <p:cNvPr id="4" name="object 4"/>
          <p:cNvSpPr txBox="1"/>
          <p:nvPr/>
        </p:nvSpPr>
        <p:spPr>
          <a:xfrm>
            <a:off x="6288404" y="2586990"/>
            <a:ext cx="5400675" cy="436880"/>
          </a:xfrm>
          <a:prstGeom prst="rect">
            <a:avLst/>
          </a:prstGeom>
        </p:spPr>
        <p:txBody>
          <a:bodyPr vert="horz" wrap="square" lIns="0" tIns="58419" rIns="0" bIns="0" rtlCol="0">
            <a:spAutoFit/>
          </a:bodyPr>
          <a:lstStyle/>
          <a:p>
            <a:pPr marL="355600" marR="5080" indent="-342900">
              <a:lnSpc>
                <a:spcPct val="80000"/>
              </a:lnSpc>
              <a:spcBef>
                <a:spcPts val="459"/>
              </a:spcBef>
              <a:tabLst>
                <a:tab pos="354965" algn="l"/>
              </a:tabLst>
            </a:pPr>
            <a:r>
              <a:rPr sz="1200" spc="204" dirty="0">
                <a:solidFill>
                  <a:srgbClr val="AF1512"/>
                </a:solidFill>
                <a:latin typeface="Arial"/>
                <a:cs typeface="Arial"/>
              </a:rPr>
              <a:t>	</a:t>
            </a:r>
            <a:r>
              <a:rPr sz="1500" spc="-85" dirty="0">
                <a:solidFill>
                  <a:srgbClr val="404040"/>
                </a:solidFill>
                <a:latin typeface="Verdana"/>
                <a:cs typeface="Verdana"/>
              </a:rPr>
              <a:t>The</a:t>
            </a:r>
            <a:r>
              <a:rPr sz="1500" spc="-114" dirty="0">
                <a:solidFill>
                  <a:srgbClr val="404040"/>
                </a:solidFill>
                <a:latin typeface="Verdana"/>
                <a:cs typeface="Verdana"/>
              </a:rPr>
              <a:t> </a:t>
            </a:r>
            <a:r>
              <a:rPr sz="1500" spc="-15" dirty="0">
                <a:solidFill>
                  <a:srgbClr val="404040"/>
                </a:solidFill>
                <a:latin typeface="Verdana"/>
                <a:cs typeface="Verdana"/>
              </a:rPr>
              <a:t>target</a:t>
            </a:r>
            <a:r>
              <a:rPr sz="1500" spc="-114" dirty="0">
                <a:solidFill>
                  <a:srgbClr val="404040"/>
                </a:solidFill>
                <a:latin typeface="Verdana"/>
                <a:cs typeface="Verdana"/>
              </a:rPr>
              <a:t> </a:t>
            </a:r>
            <a:r>
              <a:rPr sz="1500" spc="-155" dirty="0">
                <a:solidFill>
                  <a:srgbClr val="404040"/>
                </a:solidFill>
                <a:latin typeface="Verdana"/>
                <a:cs typeface="Verdana"/>
              </a:rPr>
              <a:t>is</a:t>
            </a:r>
            <a:r>
              <a:rPr sz="1500" spc="-125" dirty="0">
                <a:solidFill>
                  <a:srgbClr val="404040"/>
                </a:solidFill>
                <a:latin typeface="Verdana"/>
                <a:cs typeface="Verdana"/>
              </a:rPr>
              <a:t> </a:t>
            </a:r>
            <a:r>
              <a:rPr sz="1500" spc="-5" dirty="0">
                <a:solidFill>
                  <a:srgbClr val="404040"/>
                </a:solidFill>
                <a:latin typeface="Verdana"/>
                <a:cs typeface="Verdana"/>
              </a:rPr>
              <a:t>to</a:t>
            </a:r>
            <a:r>
              <a:rPr sz="1500" spc="-110" dirty="0">
                <a:solidFill>
                  <a:srgbClr val="404040"/>
                </a:solidFill>
                <a:latin typeface="Verdana"/>
                <a:cs typeface="Verdana"/>
              </a:rPr>
              <a:t> </a:t>
            </a:r>
            <a:r>
              <a:rPr sz="1500" spc="35" dirty="0">
                <a:solidFill>
                  <a:srgbClr val="404040"/>
                </a:solidFill>
                <a:latin typeface="Verdana"/>
                <a:cs typeface="Verdana"/>
              </a:rPr>
              <a:t>reduce</a:t>
            </a:r>
            <a:r>
              <a:rPr sz="1500" spc="-120" dirty="0">
                <a:solidFill>
                  <a:srgbClr val="404040"/>
                </a:solidFill>
                <a:latin typeface="Verdana"/>
                <a:cs typeface="Verdana"/>
              </a:rPr>
              <a:t> </a:t>
            </a:r>
            <a:r>
              <a:rPr sz="1500" spc="30" dirty="0">
                <a:solidFill>
                  <a:srgbClr val="404040"/>
                </a:solidFill>
                <a:latin typeface="Verdana"/>
                <a:cs typeface="Verdana"/>
              </a:rPr>
              <a:t>budget</a:t>
            </a:r>
            <a:r>
              <a:rPr sz="1500" spc="-110" dirty="0">
                <a:solidFill>
                  <a:srgbClr val="404040"/>
                </a:solidFill>
                <a:latin typeface="Verdana"/>
                <a:cs typeface="Verdana"/>
              </a:rPr>
              <a:t> </a:t>
            </a:r>
            <a:r>
              <a:rPr sz="1500" spc="-25" dirty="0">
                <a:solidFill>
                  <a:srgbClr val="404040"/>
                </a:solidFill>
                <a:latin typeface="Verdana"/>
                <a:cs typeface="Verdana"/>
              </a:rPr>
              <a:t>deficits</a:t>
            </a:r>
            <a:r>
              <a:rPr sz="1500" spc="-140" dirty="0">
                <a:solidFill>
                  <a:srgbClr val="404040"/>
                </a:solidFill>
                <a:latin typeface="Verdana"/>
                <a:cs typeface="Verdana"/>
              </a:rPr>
              <a:t> </a:t>
            </a:r>
            <a:r>
              <a:rPr sz="1500" spc="-60" dirty="0">
                <a:solidFill>
                  <a:srgbClr val="404040"/>
                </a:solidFill>
                <a:latin typeface="Verdana"/>
                <a:cs typeface="Verdana"/>
              </a:rPr>
              <a:t>from</a:t>
            </a:r>
            <a:r>
              <a:rPr sz="1500" spc="-95" dirty="0">
                <a:solidFill>
                  <a:srgbClr val="404040"/>
                </a:solidFill>
                <a:latin typeface="Verdana"/>
                <a:cs typeface="Verdana"/>
              </a:rPr>
              <a:t> </a:t>
            </a:r>
            <a:r>
              <a:rPr sz="1500" spc="25" dirty="0">
                <a:solidFill>
                  <a:srgbClr val="404040"/>
                </a:solidFill>
                <a:latin typeface="Verdana"/>
                <a:cs typeface="Verdana"/>
              </a:rPr>
              <a:t>about</a:t>
            </a:r>
            <a:r>
              <a:rPr sz="1500" spc="-110" dirty="0">
                <a:solidFill>
                  <a:srgbClr val="404040"/>
                </a:solidFill>
                <a:latin typeface="Verdana"/>
                <a:cs typeface="Verdana"/>
              </a:rPr>
              <a:t> </a:t>
            </a:r>
            <a:r>
              <a:rPr sz="1500" spc="-240" dirty="0">
                <a:solidFill>
                  <a:srgbClr val="404040"/>
                </a:solidFill>
                <a:latin typeface="Verdana"/>
                <a:cs typeface="Verdana"/>
              </a:rPr>
              <a:t>12%  </a:t>
            </a:r>
            <a:r>
              <a:rPr sz="1500" spc="5" dirty="0">
                <a:solidFill>
                  <a:srgbClr val="404040"/>
                </a:solidFill>
                <a:latin typeface="Verdana"/>
                <a:cs typeface="Verdana"/>
              </a:rPr>
              <a:t>of </a:t>
            </a:r>
            <a:r>
              <a:rPr sz="1500" spc="25" dirty="0">
                <a:solidFill>
                  <a:srgbClr val="404040"/>
                </a:solidFill>
                <a:latin typeface="Verdana"/>
                <a:cs typeface="Verdana"/>
              </a:rPr>
              <a:t>GDP </a:t>
            </a:r>
            <a:r>
              <a:rPr sz="1500" spc="-70" dirty="0">
                <a:solidFill>
                  <a:srgbClr val="404040"/>
                </a:solidFill>
                <a:latin typeface="Verdana"/>
                <a:cs typeface="Verdana"/>
              </a:rPr>
              <a:t>in </a:t>
            </a:r>
            <a:r>
              <a:rPr sz="1500" spc="-130" dirty="0">
                <a:solidFill>
                  <a:srgbClr val="404040"/>
                </a:solidFill>
                <a:latin typeface="Verdana"/>
                <a:cs typeface="Verdana"/>
              </a:rPr>
              <a:t>2018 </a:t>
            </a:r>
            <a:r>
              <a:rPr sz="1500" spc="-5" dirty="0">
                <a:solidFill>
                  <a:srgbClr val="404040"/>
                </a:solidFill>
                <a:latin typeface="Verdana"/>
                <a:cs typeface="Verdana"/>
              </a:rPr>
              <a:t>to </a:t>
            </a:r>
            <a:r>
              <a:rPr sz="1500" spc="-290" dirty="0">
                <a:solidFill>
                  <a:srgbClr val="404040"/>
                </a:solidFill>
                <a:latin typeface="Verdana"/>
                <a:cs typeface="Verdana"/>
              </a:rPr>
              <a:t>5% </a:t>
            </a:r>
            <a:r>
              <a:rPr sz="1500" spc="-70" dirty="0">
                <a:solidFill>
                  <a:srgbClr val="404040"/>
                </a:solidFill>
                <a:latin typeface="Verdana"/>
                <a:cs typeface="Verdana"/>
              </a:rPr>
              <a:t>in</a:t>
            </a:r>
            <a:r>
              <a:rPr sz="1500" spc="-355" dirty="0">
                <a:solidFill>
                  <a:srgbClr val="404040"/>
                </a:solidFill>
                <a:latin typeface="Verdana"/>
                <a:cs typeface="Verdana"/>
              </a:rPr>
              <a:t> </a:t>
            </a:r>
            <a:r>
              <a:rPr sz="1500" spc="-130" dirty="0">
                <a:solidFill>
                  <a:srgbClr val="404040"/>
                </a:solidFill>
                <a:latin typeface="Verdana"/>
                <a:cs typeface="Verdana"/>
              </a:rPr>
              <a:t>2019.</a:t>
            </a:r>
            <a:endParaRPr sz="1500">
              <a:latin typeface="Verdana"/>
              <a:cs typeface="Verdana"/>
            </a:endParaRPr>
          </a:p>
        </p:txBody>
      </p:sp>
      <p:sp>
        <p:nvSpPr>
          <p:cNvPr id="5" name="object 5"/>
          <p:cNvSpPr txBox="1"/>
          <p:nvPr/>
        </p:nvSpPr>
        <p:spPr>
          <a:xfrm>
            <a:off x="6288404" y="2990943"/>
            <a:ext cx="5321935" cy="3402329"/>
          </a:xfrm>
          <a:prstGeom prst="rect">
            <a:avLst/>
          </a:prstGeom>
        </p:spPr>
        <p:txBody>
          <a:bodyPr vert="horz" wrap="square" lIns="0" tIns="102235" rIns="0" bIns="0" rtlCol="0">
            <a:spAutoFit/>
          </a:bodyPr>
          <a:lstStyle/>
          <a:p>
            <a:pPr marL="12700">
              <a:lnSpc>
                <a:spcPct val="100000"/>
              </a:lnSpc>
              <a:spcBef>
                <a:spcPts val="805"/>
              </a:spcBef>
              <a:tabLst>
                <a:tab pos="354965" algn="l"/>
              </a:tabLst>
            </a:pPr>
            <a:r>
              <a:rPr sz="1200" spc="204" dirty="0">
                <a:solidFill>
                  <a:srgbClr val="AF1512"/>
                </a:solidFill>
                <a:latin typeface="Arial"/>
                <a:cs typeface="Arial"/>
              </a:rPr>
              <a:t>	</a:t>
            </a:r>
            <a:r>
              <a:rPr sz="1500" spc="-5" dirty="0">
                <a:solidFill>
                  <a:srgbClr val="404040"/>
                </a:solidFill>
                <a:latin typeface="Verdana"/>
                <a:cs typeface="Verdana"/>
              </a:rPr>
              <a:t>Revenue</a:t>
            </a:r>
            <a:r>
              <a:rPr sz="1500" spc="-130" dirty="0">
                <a:solidFill>
                  <a:srgbClr val="404040"/>
                </a:solidFill>
                <a:latin typeface="Verdana"/>
                <a:cs typeface="Verdana"/>
              </a:rPr>
              <a:t> </a:t>
            </a:r>
            <a:r>
              <a:rPr sz="1500" spc="15" dirty="0">
                <a:solidFill>
                  <a:srgbClr val="404040"/>
                </a:solidFill>
                <a:latin typeface="Verdana"/>
                <a:cs typeface="Verdana"/>
              </a:rPr>
              <a:t>collection</a:t>
            </a:r>
            <a:endParaRPr sz="1500" dirty="0">
              <a:latin typeface="Verdana"/>
              <a:cs typeface="Verdana"/>
            </a:endParaRPr>
          </a:p>
          <a:p>
            <a:pPr marL="469900">
              <a:lnSpc>
                <a:spcPct val="100000"/>
              </a:lnSpc>
              <a:spcBef>
                <a:spcPts val="665"/>
              </a:spcBef>
              <a:tabLst>
                <a:tab pos="756285" algn="l"/>
              </a:tabLst>
            </a:pPr>
            <a:r>
              <a:rPr sz="1100" spc="204" dirty="0">
                <a:solidFill>
                  <a:srgbClr val="AF1512"/>
                </a:solidFill>
                <a:latin typeface="Arial"/>
                <a:cs typeface="Arial"/>
              </a:rPr>
              <a:t>	</a:t>
            </a:r>
            <a:r>
              <a:rPr sz="1400" spc="-270" dirty="0">
                <a:solidFill>
                  <a:srgbClr val="404040"/>
                </a:solidFill>
                <a:latin typeface="Verdana"/>
                <a:cs typeface="Verdana"/>
              </a:rPr>
              <a:t>2% </a:t>
            </a:r>
            <a:r>
              <a:rPr sz="1400" spc="-20" dirty="0">
                <a:solidFill>
                  <a:srgbClr val="404040"/>
                </a:solidFill>
                <a:latin typeface="Verdana"/>
                <a:cs typeface="Verdana"/>
              </a:rPr>
              <a:t>Intermediated </a:t>
            </a:r>
            <a:r>
              <a:rPr sz="1400" spc="20" dirty="0">
                <a:solidFill>
                  <a:srgbClr val="404040"/>
                </a:solidFill>
                <a:latin typeface="Verdana"/>
                <a:cs typeface="Verdana"/>
              </a:rPr>
              <a:t>Mobile </a:t>
            </a:r>
            <a:r>
              <a:rPr sz="1400" spc="-90" dirty="0">
                <a:solidFill>
                  <a:srgbClr val="404040"/>
                </a:solidFill>
                <a:latin typeface="Verdana"/>
                <a:cs typeface="Verdana"/>
              </a:rPr>
              <a:t>Transfer</a:t>
            </a:r>
            <a:r>
              <a:rPr sz="1400" spc="-250" dirty="0">
                <a:solidFill>
                  <a:srgbClr val="404040"/>
                </a:solidFill>
                <a:latin typeface="Verdana"/>
                <a:cs typeface="Verdana"/>
              </a:rPr>
              <a:t> </a:t>
            </a:r>
            <a:r>
              <a:rPr sz="1400" spc="-105" dirty="0">
                <a:solidFill>
                  <a:srgbClr val="404040"/>
                </a:solidFill>
                <a:latin typeface="Verdana"/>
                <a:cs typeface="Verdana"/>
              </a:rPr>
              <a:t>Tax</a:t>
            </a:r>
            <a:endParaRPr sz="1400" dirty="0">
              <a:latin typeface="Verdana"/>
              <a:cs typeface="Verdana"/>
            </a:endParaRPr>
          </a:p>
          <a:p>
            <a:pPr marL="469900">
              <a:lnSpc>
                <a:spcPct val="100000"/>
              </a:lnSpc>
              <a:spcBef>
                <a:spcPts val="660"/>
              </a:spcBef>
              <a:tabLst>
                <a:tab pos="756285" algn="l"/>
              </a:tabLst>
            </a:pPr>
            <a:r>
              <a:rPr sz="1100" spc="204" dirty="0">
                <a:solidFill>
                  <a:srgbClr val="AF1512"/>
                </a:solidFill>
                <a:latin typeface="Arial"/>
                <a:cs typeface="Arial"/>
              </a:rPr>
              <a:t>	</a:t>
            </a:r>
            <a:r>
              <a:rPr sz="1400" spc="-40" dirty="0">
                <a:solidFill>
                  <a:srgbClr val="404040"/>
                </a:solidFill>
                <a:latin typeface="Verdana"/>
                <a:cs typeface="Verdana"/>
              </a:rPr>
              <a:t>Improvement </a:t>
            </a:r>
            <a:r>
              <a:rPr sz="1400" spc="5" dirty="0">
                <a:solidFill>
                  <a:srgbClr val="404040"/>
                </a:solidFill>
                <a:latin typeface="Verdana"/>
                <a:cs typeface="Verdana"/>
              </a:rPr>
              <a:t>of </a:t>
            </a:r>
            <a:r>
              <a:rPr sz="1400" spc="-105" dirty="0">
                <a:solidFill>
                  <a:srgbClr val="404040"/>
                </a:solidFill>
                <a:latin typeface="Verdana"/>
                <a:cs typeface="Verdana"/>
              </a:rPr>
              <a:t>Tax</a:t>
            </a:r>
            <a:r>
              <a:rPr sz="1400" spc="-340" dirty="0">
                <a:solidFill>
                  <a:srgbClr val="404040"/>
                </a:solidFill>
                <a:latin typeface="Verdana"/>
                <a:cs typeface="Verdana"/>
              </a:rPr>
              <a:t> </a:t>
            </a:r>
            <a:r>
              <a:rPr sz="1400" spc="-45" dirty="0">
                <a:solidFill>
                  <a:srgbClr val="404040"/>
                </a:solidFill>
                <a:latin typeface="Verdana"/>
                <a:cs typeface="Verdana"/>
              </a:rPr>
              <a:t>Administration</a:t>
            </a:r>
            <a:endParaRPr sz="1400" dirty="0">
              <a:latin typeface="Verdana"/>
              <a:cs typeface="Verdana"/>
            </a:endParaRPr>
          </a:p>
          <a:p>
            <a:pPr marL="12700">
              <a:lnSpc>
                <a:spcPct val="100000"/>
              </a:lnSpc>
              <a:spcBef>
                <a:spcPts val="645"/>
              </a:spcBef>
              <a:tabLst>
                <a:tab pos="354965" algn="l"/>
              </a:tabLst>
            </a:pPr>
            <a:r>
              <a:rPr sz="1200" spc="204" dirty="0">
                <a:solidFill>
                  <a:srgbClr val="AF1512"/>
                </a:solidFill>
                <a:latin typeface="Arial"/>
                <a:cs typeface="Arial"/>
              </a:rPr>
              <a:t>	</a:t>
            </a:r>
            <a:r>
              <a:rPr sz="1500" spc="-40" dirty="0">
                <a:solidFill>
                  <a:srgbClr val="404040"/>
                </a:solidFill>
                <a:latin typeface="Verdana"/>
                <a:cs typeface="Verdana"/>
              </a:rPr>
              <a:t>Expenditure </a:t>
            </a:r>
            <a:r>
              <a:rPr sz="1500" dirty="0">
                <a:solidFill>
                  <a:srgbClr val="404040"/>
                </a:solidFill>
                <a:latin typeface="Verdana"/>
                <a:cs typeface="Verdana"/>
              </a:rPr>
              <a:t>Containment</a:t>
            </a:r>
            <a:r>
              <a:rPr sz="1500" spc="-190" dirty="0">
                <a:solidFill>
                  <a:srgbClr val="404040"/>
                </a:solidFill>
                <a:latin typeface="Verdana"/>
                <a:cs typeface="Verdana"/>
              </a:rPr>
              <a:t> </a:t>
            </a:r>
            <a:r>
              <a:rPr sz="1500" spc="-30" dirty="0">
                <a:solidFill>
                  <a:srgbClr val="404040"/>
                </a:solidFill>
                <a:latin typeface="Verdana"/>
                <a:cs typeface="Verdana"/>
              </a:rPr>
              <a:t>Measures</a:t>
            </a:r>
            <a:endParaRPr sz="1500" dirty="0">
              <a:latin typeface="Verdana"/>
              <a:cs typeface="Verdana"/>
            </a:endParaRPr>
          </a:p>
          <a:p>
            <a:pPr marL="469900">
              <a:lnSpc>
                <a:spcPct val="100000"/>
              </a:lnSpc>
              <a:spcBef>
                <a:spcPts val="665"/>
              </a:spcBef>
              <a:tabLst>
                <a:tab pos="756285" algn="l"/>
              </a:tabLst>
            </a:pPr>
            <a:r>
              <a:rPr sz="1100" spc="204" dirty="0">
                <a:solidFill>
                  <a:srgbClr val="AF1512"/>
                </a:solidFill>
                <a:latin typeface="Arial"/>
                <a:cs typeface="Arial"/>
              </a:rPr>
              <a:t>	</a:t>
            </a:r>
            <a:r>
              <a:rPr sz="1400" spc="-95" dirty="0">
                <a:solidFill>
                  <a:srgbClr val="404040"/>
                </a:solidFill>
                <a:latin typeface="Verdana"/>
                <a:cs typeface="Verdana"/>
              </a:rPr>
              <a:t>Treasury</a:t>
            </a:r>
            <a:r>
              <a:rPr sz="1400" spc="-110" dirty="0">
                <a:solidFill>
                  <a:srgbClr val="404040"/>
                </a:solidFill>
                <a:latin typeface="Verdana"/>
                <a:cs typeface="Verdana"/>
              </a:rPr>
              <a:t> </a:t>
            </a:r>
            <a:r>
              <a:rPr sz="1400" spc="-130" dirty="0">
                <a:solidFill>
                  <a:srgbClr val="404040"/>
                </a:solidFill>
                <a:latin typeface="Verdana"/>
                <a:cs typeface="Verdana"/>
              </a:rPr>
              <a:t>Bills</a:t>
            </a:r>
            <a:endParaRPr sz="1400" dirty="0">
              <a:latin typeface="Verdana"/>
              <a:cs typeface="Verdana"/>
            </a:endParaRPr>
          </a:p>
          <a:p>
            <a:pPr marL="756285" marR="5080" indent="-287020">
              <a:lnSpc>
                <a:spcPts val="1340"/>
              </a:lnSpc>
              <a:spcBef>
                <a:spcPts val="990"/>
              </a:spcBef>
              <a:tabLst>
                <a:tab pos="756285" algn="l"/>
              </a:tabLst>
            </a:pPr>
            <a:r>
              <a:rPr sz="1100" spc="204" dirty="0">
                <a:solidFill>
                  <a:srgbClr val="AF1512"/>
                </a:solidFill>
                <a:latin typeface="Arial"/>
                <a:cs typeface="Arial"/>
              </a:rPr>
              <a:t>	</a:t>
            </a:r>
            <a:r>
              <a:rPr sz="1400" dirty="0">
                <a:solidFill>
                  <a:srgbClr val="404040"/>
                </a:solidFill>
                <a:latin typeface="Verdana"/>
                <a:cs typeface="Verdana"/>
              </a:rPr>
              <a:t>Public</a:t>
            </a:r>
            <a:r>
              <a:rPr sz="1400" spc="-160" dirty="0">
                <a:solidFill>
                  <a:srgbClr val="404040"/>
                </a:solidFill>
                <a:latin typeface="Verdana"/>
                <a:cs typeface="Verdana"/>
              </a:rPr>
              <a:t> </a:t>
            </a:r>
            <a:r>
              <a:rPr sz="1400" spc="50" dirty="0">
                <a:solidFill>
                  <a:srgbClr val="404040"/>
                </a:solidFill>
                <a:latin typeface="Verdana"/>
                <a:cs typeface="Verdana"/>
              </a:rPr>
              <a:t>Wage</a:t>
            </a:r>
            <a:r>
              <a:rPr sz="1400" spc="-95" dirty="0">
                <a:solidFill>
                  <a:srgbClr val="404040"/>
                </a:solidFill>
                <a:latin typeface="Verdana"/>
                <a:cs typeface="Verdana"/>
              </a:rPr>
              <a:t> </a:t>
            </a:r>
            <a:r>
              <a:rPr sz="1400" spc="-114" dirty="0">
                <a:solidFill>
                  <a:srgbClr val="404040"/>
                </a:solidFill>
                <a:latin typeface="Verdana"/>
                <a:cs typeface="Verdana"/>
              </a:rPr>
              <a:t>Bill </a:t>
            </a:r>
            <a:r>
              <a:rPr sz="1400" spc="-225" dirty="0">
                <a:solidFill>
                  <a:srgbClr val="404040"/>
                </a:solidFill>
                <a:latin typeface="Verdana"/>
                <a:cs typeface="Verdana"/>
              </a:rPr>
              <a:t>(5%</a:t>
            </a:r>
            <a:r>
              <a:rPr sz="1400" spc="-130" dirty="0">
                <a:solidFill>
                  <a:srgbClr val="404040"/>
                </a:solidFill>
                <a:latin typeface="Verdana"/>
                <a:cs typeface="Verdana"/>
              </a:rPr>
              <a:t> </a:t>
            </a:r>
            <a:r>
              <a:rPr sz="1400" spc="-55" dirty="0">
                <a:solidFill>
                  <a:srgbClr val="404040"/>
                </a:solidFill>
                <a:latin typeface="Verdana"/>
                <a:cs typeface="Verdana"/>
              </a:rPr>
              <a:t>salary</a:t>
            </a:r>
            <a:r>
              <a:rPr sz="1400" spc="-135" dirty="0">
                <a:solidFill>
                  <a:srgbClr val="404040"/>
                </a:solidFill>
                <a:latin typeface="Verdana"/>
                <a:cs typeface="Verdana"/>
              </a:rPr>
              <a:t> </a:t>
            </a:r>
            <a:r>
              <a:rPr sz="1400" spc="20" dirty="0">
                <a:solidFill>
                  <a:srgbClr val="404040"/>
                </a:solidFill>
                <a:latin typeface="Verdana"/>
                <a:cs typeface="Verdana"/>
              </a:rPr>
              <a:t>cut</a:t>
            </a:r>
            <a:r>
              <a:rPr sz="1400" spc="-114" dirty="0">
                <a:solidFill>
                  <a:srgbClr val="404040"/>
                </a:solidFill>
                <a:latin typeface="Verdana"/>
                <a:cs typeface="Verdana"/>
              </a:rPr>
              <a:t> </a:t>
            </a:r>
            <a:r>
              <a:rPr sz="1400" spc="-55" dirty="0">
                <a:solidFill>
                  <a:srgbClr val="404040"/>
                </a:solidFill>
                <a:latin typeface="Verdana"/>
                <a:cs typeface="Verdana"/>
              </a:rPr>
              <a:t>for</a:t>
            </a:r>
            <a:r>
              <a:rPr sz="1400" spc="-125" dirty="0">
                <a:solidFill>
                  <a:srgbClr val="404040"/>
                </a:solidFill>
                <a:latin typeface="Verdana"/>
                <a:cs typeface="Verdana"/>
              </a:rPr>
              <a:t> </a:t>
            </a:r>
            <a:r>
              <a:rPr sz="1400" spc="-60" dirty="0">
                <a:solidFill>
                  <a:srgbClr val="404040"/>
                </a:solidFill>
                <a:latin typeface="Verdana"/>
                <a:cs typeface="Verdana"/>
              </a:rPr>
              <a:t>senior</a:t>
            </a:r>
            <a:r>
              <a:rPr sz="1400" spc="-135" dirty="0">
                <a:solidFill>
                  <a:srgbClr val="404040"/>
                </a:solidFill>
                <a:latin typeface="Verdana"/>
                <a:cs typeface="Verdana"/>
              </a:rPr>
              <a:t> </a:t>
            </a:r>
            <a:r>
              <a:rPr sz="1400" spc="-5" dirty="0">
                <a:solidFill>
                  <a:srgbClr val="404040"/>
                </a:solidFill>
                <a:latin typeface="Verdana"/>
                <a:cs typeface="Verdana"/>
              </a:rPr>
              <a:t>Government  </a:t>
            </a:r>
            <a:r>
              <a:rPr sz="1400" spc="-50" dirty="0">
                <a:solidFill>
                  <a:srgbClr val="404040"/>
                </a:solidFill>
                <a:latin typeface="Verdana"/>
                <a:cs typeface="Verdana"/>
              </a:rPr>
              <a:t>Officials; </a:t>
            </a:r>
            <a:r>
              <a:rPr sz="1400" spc="-35" dirty="0">
                <a:solidFill>
                  <a:srgbClr val="404040"/>
                </a:solidFill>
                <a:latin typeface="Verdana"/>
                <a:cs typeface="Verdana"/>
              </a:rPr>
              <a:t>Rationalisation </a:t>
            </a:r>
            <a:r>
              <a:rPr sz="1400" spc="5" dirty="0">
                <a:solidFill>
                  <a:srgbClr val="404040"/>
                </a:solidFill>
                <a:latin typeface="Verdana"/>
                <a:cs typeface="Verdana"/>
              </a:rPr>
              <a:t>of</a:t>
            </a:r>
            <a:r>
              <a:rPr sz="1400" spc="-325" dirty="0">
                <a:solidFill>
                  <a:srgbClr val="404040"/>
                </a:solidFill>
                <a:latin typeface="Verdana"/>
                <a:cs typeface="Verdana"/>
              </a:rPr>
              <a:t> </a:t>
            </a:r>
            <a:r>
              <a:rPr sz="1400" spc="-75" dirty="0">
                <a:solidFill>
                  <a:srgbClr val="404040"/>
                </a:solidFill>
                <a:latin typeface="Verdana"/>
                <a:cs typeface="Verdana"/>
              </a:rPr>
              <a:t>posts)</a:t>
            </a:r>
            <a:endParaRPr sz="1400" dirty="0">
              <a:latin typeface="Verdana"/>
              <a:cs typeface="Verdana"/>
            </a:endParaRPr>
          </a:p>
          <a:p>
            <a:pPr marL="469900">
              <a:lnSpc>
                <a:spcPct val="100000"/>
              </a:lnSpc>
              <a:spcBef>
                <a:spcPts val="675"/>
              </a:spcBef>
              <a:tabLst>
                <a:tab pos="756285" algn="l"/>
              </a:tabLst>
            </a:pPr>
            <a:r>
              <a:rPr sz="1100" spc="204" dirty="0">
                <a:solidFill>
                  <a:srgbClr val="AF1512"/>
                </a:solidFill>
                <a:latin typeface="Arial"/>
                <a:cs typeface="Arial"/>
              </a:rPr>
              <a:t>	</a:t>
            </a:r>
            <a:r>
              <a:rPr sz="1400" spc="-70" dirty="0">
                <a:solidFill>
                  <a:srgbClr val="404040"/>
                </a:solidFill>
                <a:latin typeface="Verdana"/>
                <a:cs typeface="Verdana"/>
              </a:rPr>
              <a:t>13</a:t>
            </a:r>
            <a:r>
              <a:rPr sz="1350" spc="-104" baseline="24691" dirty="0">
                <a:solidFill>
                  <a:srgbClr val="404040"/>
                </a:solidFill>
                <a:latin typeface="Verdana"/>
                <a:cs typeface="Verdana"/>
              </a:rPr>
              <a:t>th </a:t>
            </a:r>
            <a:r>
              <a:rPr sz="1400" spc="55" dirty="0">
                <a:solidFill>
                  <a:srgbClr val="404040"/>
                </a:solidFill>
                <a:latin typeface="Verdana"/>
                <a:cs typeface="Verdana"/>
              </a:rPr>
              <a:t>Cheque</a:t>
            </a:r>
            <a:r>
              <a:rPr sz="1400" spc="-235" dirty="0">
                <a:solidFill>
                  <a:srgbClr val="404040"/>
                </a:solidFill>
                <a:latin typeface="Verdana"/>
                <a:cs typeface="Verdana"/>
              </a:rPr>
              <a:t> </a:t>
            </a:r>
            <a:r>
              <a:rPr sz="1400" spc="-10" dirty="0">
                <a:solidFill>
                  <a:srgbClr val="404040"/>
                </a:solidFill>
                <a:latin typeface="Verdana"/>
                <a:cs typeface="Verdana"/>
              </a:rPr>
              <a:t>Payment</a:t>
            </a:r>
            <a:endParaRPr sz="1400" dirty="0">
              <a:latin typeface="Verdana"/>
              <a:cs typeface="Verdana"/>
            </a:endParaRPr>
          </a:p>
          <a:p>
            <a:pPr marL="469900">
              <a:lnSpc>
                <a:spcPct val="100000"/>
              </a:lnSpc>
              <a:spcBef>
                <a:spcPts val="675"/>
              </a:spcBef>
              <a:tabLst>
                <a:tab pos="756285" algn="l"/>
              </a:tabLst>
            </a:pPr>
            <a:r>
              <a:rPr sz="1100" spc="204" dirty="0">
                <a:solidFill>
                  <a:srgbClr val="AF1512"/>
                </a:solidFill>
                <a:latin typeface="Arial"/>
                <a:cs typeface="Arial"/>
              </a:rPr>
              <a:t>	</a:t>
            </a:r>
            <a:r>
              <a:rPr sz="1400" spc="-35" dirty="0">
                <a:solidFill>
                  <a:srgbClr val="404040"/>
                </a:solidFill>
                <a:latin typeface="Verdana"/>
                <a:cs typeface="Verdana"/>
              </a:rPr>
              <a:t>Freeze </a:t>
            </a:r>
            <a:r>
              <a:rPr sz="1400" spc="20" dirty="0">
                <a:solidFill>
                  <a:srgbClr val="404040"/>
                </a:solidFill>
                <a:latin typeface="Verdana"/>
                <a:cs typeface="Verdana"/>
              </a:rPr>
              <a:t>on</a:t>
            </a:r>
            <a:r>
              <a:rPr sz="1400" spc="-200" dirty="0">
                <a:solidFill>
                  <a:srgbClr val="404040"/>
                </a:solidFill>
                <a:latin typeface="Verdana"/>
                <a:cs typeface="Verdana"/>
              </a:rPr>
              <a:t> </a:t>
            </a:r>
            <a:r>
              <a:rPr sz="1400" spc="-70" dirty="0">
                <a:solidFill>
                  <a:srgbClr val="404040"/>
                </a:solidFill>
                <a:latin typeface="Verdana"/>
                <a:cs typeface="Verdana"/>
              </a:rPr>
              <a:t>Hiring</a:t>
            </a:r>
            <a:endParaRPr sz="1400" dirty="0">
              <a:latin typeface="Verdana"/>
              <a:cs typeface="Verdana"/>
            </a:endParaRPr>
          </a:p>
          <a:p>
            <a:pPr marL="469900">
              <a:lnSpc>
                <a:spcPct val="100000"/>
              </a:lnSpc>
              <a:spcBef>
                <a:spcPts val="660"/>
              </a:spcBef>
              <a:tabLst>
                <a:tab pos="756285" algn="l"/>
              </a:tabLst>
            </a:pPr>
            <a:r>
              <a:rPr sz="1100" spc="204" dirty="0">
                <a:solidFill>
                  <a:srgbClr val="AF1512"/>
                </a:solidFill>
                <a:latin typeface="Arial"/>
                <a:cs typeface="Arial"/>
              </a:rPr>
              <a:t>	</a:t>
            </a:r>
            <a:r>
              <a:rPr sz="1400" spc="-15" dirty="0">
                <a:solidFill>
                  <a:srgbClr val="404040"/>
                </a:solidFill>
                <a:latin typeface="Verdana"/>
                <a:cs typeface="Verdana"/>
              </a:rPr>
              <a:t>Procurement </a:t>
            </a:r>
            <a:r>
              <a:rPr sz="1400" spc="5" dirty="0">
                <a:solidFill>
                  <a:srgbClr val="404040"/>
                </a:solidFill>
                <a:latin typeface="Verdana"/>
                <a:cs typeface="Verdana"/>
              </a:rPr>
              <a:t>of</a:t>
            </a:r>
            <a:r>
              <a:rPr sz="1400" spc="-250" dirty="0">
                <a:solidFill>
                  <a:srgbClr val="404040"/>
                </a:solidFill>
                <a:latin typeface="Verdana"/>
                <a:cs typeface="Verdana"/>
              </a:rPr>
              <a:t> </a:t>
            </a:r>
            <a:r>
              <a:rPr sz="1400" spc="-20" dirty="0">
                <a:solidFill>
                  <a:srgbClr val="404040"/>
                </a:solidFill>
                <a:latin typeface="Verdana"/>
                <a:cs typeface="Verdana"/>
              </a:rPr>
              <a:t>vehicles</a:t>
            </a:r>
            <a:endParaRPr sz="1400" dirty="0">
              <a:latin typeface="Verdana"/>
              <a:cs typeface="Verdana"/>
            </a:endParaRPr>
          </a:p>
          <a:p>
            <a:pPr marL="355600" marR="561975" indent="-342900">
              <a:lnSpc>
                <a:spcPts val="1440"/>
              </a:lnSpc>
              <a:spcBef>
                <a:spcPts val="995"/>
              </a:spcBef>
              <a:tabLst>
                <a:tab pos="354965" algn="l"/>
              </a:tabLst>
            </a:pPr>
            <a:r>
              <a:rPr sz="1200" spc="204" dirty="0">
                <a:solidFill>
                  <a:srgbClr val="AF1512"/>
                </a:solidFill>
                <a:latin typeface="Arial"/>
                <a:cs typeface="Arial"/>
              </a:rPr>
              <a:t>	</a:t>
            </a:r>
            <a:r>
              <a:rPr sz="1500" spc="30" dirty="0">
                <a:solidFill>
                  <a:srgbClr val="404040"/>
                </a:solidFill>
                <a:latin typeface="Verdana"/>
                <a:cs typeface="Verdana"/>
              </a:rPr>
              <a:t>Average</a:t>
            </a:r>
            <a:r>
              <a:rPr sz="1500" spc="-130" dirty="0">
                <a:solidFill>
                  <a:srgbClr val="404040"/>
                </a:solidFill>
                <a:latin typeface="Verdana"/>
                <a:cs typeface="Verdana"/>
              </a:rPr>
              <a:t> </a:t>
            </a:r>
            <a:r>
              <a:rPr sz="1500" spc="-100" dirty="0">
                <a:solidFill>
                  <a:srgbClr val="404040"/>
                </a:solidFill>
                <a:latin typeface="Verdana"/>
                <a:cs typeface="Verdana"/>
              </a:rPr>
              <a:t>surplus</a:t>
            </a:r>
            <a:r>
              <a:rPr sz="1500" spc="-130" dirty="0">
                <a:solidFill>
                  <a:srgbClr val="404040"/>
                </a:solidFill>
                <a:latin typeface="Verdana"/>
                <a:cs typeface="Verdana"/>
              </a:rPr>
              <a:t> </a:t>
            </a:r>
            <a:r>
              <a:rPr sz="1500" spc="5" dirty="0">
                <a:solidFill>
                  <a:srgbClr val="404040"/>
                </a:solidFill>
                <a:latin typeface="Verdana"/>
                <a:cs typeface="Verdana"/>
              </a:rPr>
              <a:t>of</a:t>
            </a:r>
            <a:r>
              <a:rPr sz="1500" spc="-114" dirty="0">
                <a:solidFill>
                  <a:srgbClr val="404040"/>
                </a:solidFill>
                <a:latin typeface="Verdana"/>
                <a:cs typeface="Verdana"/>
              </a:rPr>
              <a:t> </a:t>
            </a:r>
            <a:r>
              <a:rPr sz="1500" spc="-155" dirty="0">
                <a:solidFill>
                  <a:srgbClr val="404040"/>
                </a:solidFill>
                <a:latin typeface="Verdana"/>
                <a:cs typeface="Verdana"/>
              </a:rPr>
              <a:t>US$100</a:t>
            </a:r>
            <a:r>
              <a:rPr sz="1500" spc="-65" dirty="0">
                <a:solidFill>
                  <a:srgbClr val="404040"/>
                </a:solidFill>
                <a:latin typeface="Verdana"/>
                <a:cs typeface="Verdana"/>
              </a:rPr>
              <a:t> million</a:t>
            </a:r>
            <a:r>
              <a:rPr sz="1500" spc="-150" dirty="0">
                <a:solidFill>
                  <a:srgbClr val="404040"/>
                </a:solidFill>
                <a:latin typeface="Verdana"/>
                <a:cs typeface="Verdana"/>
              </a:rPr>
              <a:t> </a:t>
            </a:r>
            <a:r>
              <a:rPr sz="1500" spc="120" dirty="0">
                <a:solidFill>
                  <a:srgbClr val="404040"/>
                </a:solidFill>
                <a:latin typeface="Verdana"/>
                <a:cs typeface="Verdana"/>
              </a:rPr>
              <a:t>a</a:t>
            </a:r>
            <a:r>
              <a:rPr sz="1500" spc="-120" dirty="0">
                <a:solidFill>
                  <a:srgbClr val="404040"/>
                </a:solidFill>
                <a:latin typeface="Verdana"/>
                <a:cs typeface="Verdana"/>
              </a:rPr>
              <a:t> </a:t>
            </a:r>
            <a:r>
              <a:rPr sz="1500" spc="-30" dirty="0">
                <a:solidFill>
                  <a:srgbClr val="404040"/>
                </a:solidFill>
                <a:latin typeface="Verdana"/>
                <a:cs typeface="Verdana"/>
              </a:rPr>
              <a:t>month</a:t>
            </a:r>
            <a:r>
              <a:rPr sz="1500" spc="-114" dirty="0">
                <a:solidFill>
                  <a:srgbClr val="404040"/>
                </a:solidFill>
                <a:latin typeface="Verdana"/>
                <a:cs typeface="Verdana"/>
              </a:rPr>
              <a:t> </a:t>
            </a:r>
            <a:r>
              <a:rPr sz="1500" spc="-15" dirty="0">
                <a:solidFill>
                  <a:srgbClr val="404040"/>
                </a:solidFill>
                <a:latin typeface="Verdana"/>
                <a:cs typeface="Verdana"/>
              </a:rPr>
              <a:t>since  </a:t>
            </a:r>
            <a:r>
              <a:rPr sz="1500" spc="-30" dirty="0">
                <a:solidFill>
                  <a:srgbClr val="404040"/>
                </a:solidFill>
                <a:latin typeface="Verdana"/>
                <a:cs typeface="Verdana"/>
              </a:rPr>
              <a:t>September</a:t>
            </a:r>
            <a:r>
              <a:rPr sz="1500" spc="-100" dirty="0">
                <a:solidFill>
                  <a:srgbClr val="404040"/>
                </a:solidFill>
                <a:latin typeface="Verdana"/>
                <a:cs typeface="Verdana"/>
              </a:rPr>
              <a:t> </a:t>
            </a:r>
            <a:r>
              <a:rPr sz="1500" spc="-130" dirty="0">
                <a:solidFill>
                  <a:srgbClr val="404040"/>
                </a:solidFill>
                <a:latin typeface="Verdana"/>
                <a:cs typeface="Verdana"/>
              </a:rPr>
              <a:t>2018</a:t>
            </a:r>
            <a:endParaRPr sz="1500" dirty="0">
              <a:latin typeface="Verdana"/>
              <a:cs typeface="Verdana"/>
            </a:endParaRPr>
          </a:p>
        </p:txBody>
      </p:sp>
      <p:sp>
        <p:nvSpPr>
          <p:cNvPr id="6" name="object 6"/>
          <p:cNvSpPr/>
          <p:nvPr/>
        </p:nvSpPr>
        <p:spPr>
          <a:xfrm>
            <a:off x="147828" y="3022092"/>
            <a:ext cx="5948934" cy="353491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217675" y="3163823"/>
            <a:ext cx="4694682" cy="2487929"/>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358772" y="4740394"/>
            <a:ext cx="139700" cy="327660"/>
          </a:xfrm>
          <a:prstGeom prst="rect">
            <a:avLst/>
          </a:prstGeom>
        </p:spPr>
        <p:txBody>
          <a:bodyPr vert="vert270" wrap="square" lIns="0" tIns="0" rIns="0" bIns="0" rtlCol="0">
            <a:spAutoFit/>
          </a:bodyPr>
          <a:lstStyle/>
          <a:p>
            <a:pPr marL="12700">
              <a:lnSpc>
                <a:spcPts val="955"/>
              </a:lnSpc>
            </a:pPr>
            <a:r>
              <a:rPr sz="900" spc="-70" dirty="0">
                <a:solidFill>
                  <a:srgbClr val="333333"/>
                </a:solidFill>
                <a:latin typeface="Arial"/>
                <a:cs typeface="Arial"/>
              </a:rPr>
              <a:t>Jan-18</a:t>
            </a:r>
            <a:endParaRPr sz="900">
              <a:latin typeface="Arial"/>
              <a:cs typeface="Arial"/>
            </a:endParaRPr>
          </a:p>
        </p:txBody>
      </p:sp>
      <p:sp>
        <p:nvSpPr>
          <p:cNvPr id="9" name="object 9"/>
          <p:cNvSpPr txBox="1"/>
          <p:nvPr/>
        </p:nvSpPr>
        <p:spPr>
          <a:xfrm>
            <a:off x="1709064" y="4740193"/>
            <a:ext cx="140335" cy="346075"/>
          </a:xfrm>
          <a:prstGeom prst="rect">
            <a:avLst/>
          </a:prstGeom>
        </p:spPr>
        <p:txBody>
          <a:bodyPr vert="vert270" wrap="square" lIns="0" tIns="0" rIns="0" bIns="0" rtlCol="0">
            <a:spAutoFit/>
          </a:bodyPr>
          <a:lstStyle/>
          <a:p>
            <a:pPr marL="12700">
              <a:lnSpc>
                <a:spcPts val="955"/>
              </a:lnSpc>
            </a:pPr>
            <a:r>
              <a:rPr sz="900" spc="-10" dirty="0">
                <a:solidFill>
                  <a:srgbClr val="333333"/>
                </a:solidFill>
                <a:latin typeface="Arial"/>
                <a:cs typeface="Arial"/>
              </a:rPr>
              <a:t>F</a:t>
            </a:r>
            <a:r>
              <a:rPr sz="900" spc="5" dirty="0">
                <a:solidFill>
                  <a:srgbClr val="333333"/>
                </a:solidFill>
                <a:latin typeface="Arial"/>
                <a:cs typeface="Arial"/>
              </a:rPr>
              <a:t>e</a:t>
            </a:r>
            <a:r>
              <a:rPr sz="900" spc="-10" dirty="0">
                <a:solidFill>
                  <a:srgbClr val="333333"/>
                </a:solidFill>
                <a:latin typeface="Arial"/>
                <a:cs typeface="Arial"/>
              </a:rPr>
              <a:t>b</a:t>
            </a:r>
            <a:r>
              <a:rPr sz="900" spc="-5" dirty="0">
                <a:solidFill>
                  <a:srgbClr val="333333"/>
                </a:solidFill>
                <a:latin typeface="Arial"/>
                <a:cs typeface="Arial"/>
              </a:rPr>
              <a:t>-18</a:t>
            </a:r>
            <a:endParaRPr sz="900">
              <a:latin typeface="Arial"/>
              <a:cs typeface="Arial"/>
            </a:endParaRPr>
          </a:p>
        </p:txBody>
      </p:sp>
      <p:sp>
        <p:nvSpPr>
          <p:cNvPr id="10" name="object 10"/>
          <p:cNvSpPr txBox="1"/>
          <p:nvPr/>
        </p:nvSpPr>
        <p:spPr>
          <a:xfrm>
            <a:off x="2059965" y="4740175"/>
            <a:ext cx="140335" cy="368935"/>
          </a:xfrm>
          <a:prstGeom prst="rect">
            <a:avLst/>
          </a:prstGeom>
        </p:spPr>
        <p:txBody>
          <a:bodyPr vert="vert270" wrap="square" lIns="0" tIns="0" rIns="0" bIns="0" rtlCol="0">
            <a:spAutoFit/>
          </a:bodyPr>
          <a:lstStyle/>
          <a:p>
            <a:pPr marL="12700">
              <a:lnSpc>
                <a:spcPts val="955"/>
              </a:lnSpc>
            </a:pPr>
            <a:r>
              <a:rPr sz="900" spc="-5" dirty="0">
                <a:solidFill>
                  <a:srgbClr val="333333"/>
                </a:solidFill>
                <a:latin typeface="Arial"/>
                <a:cs typeface="Arial"/>
              </a:rPr>
              <a:t>M</a:t>
            </a:r>
            <a:r>
              <a:rPr sz="900" dirty="0">
                <a:solidFill>
                  <a:srgbClr val="333333"/>
                </a:solidFill>
                <a:latin typeface="Arial"/>
                <a:cs typeface="Arial"/>
              </a:rPr>
              <a:t>a</a:t>
            </a:r>
            <a:r>
              <a:rPr sz="900" spc="-5" dirty="0">
                <a:solidFill>
                  <a:srgbClr val="333333"/>
                </a:solidFill>
                <a:latin typeface="Arial"/>
                <a:cs typeface="Arial"/>
              </a:rPr>
              <a:t>r-18</a:t>
            </a:r>
            <a:endParaRPr sz="900">
              <a:latin typeface="Arial"/>
              <a:cs typeface="Arial"/>
            </a:endParaRPr>
          </a:p>
        </p:txBody>
      </p:sp>
      <p:sp>
        <p:nvSpPr>
          <p:cNvPr id="11" name="object 11"/>
          <p:cNvSpPr txBox="1"/>
          <p:nvPr/>
        </p:nvSpPr>
        <p:spPr>
          <a:xfrm>
            <a:off x="2410967" y="4739838"/>
            <a:ext cx="139700" cy="342900"/>
          </a:xfrm>
          <a:prstGeom prst="rect">
            <a:avLst/>
          </a:prstGeom>
        </p:spPr>
        <p:txBody>
          <a:bodyPr vert="vert270" wrap="square" lIns="0" tIns="0" rIns="0" bIns="0" rtlCol="0">
            <a:spAutoFit/>
          </a:bodyPr>
          <a:lstStyle/>
          <a:p>
            <a:pPr marL="12700">
              <a:lnSpc>
                <a:spcPts val="955"/>
              </a:lnSpc>
            </a:pPr>
            <a:r>
              <a:rPr sz="900" spc="-40" dirty="0">
                <a:solidFill>
                  <a:srgbClr val="333333"/>
                </a:solidFill>
                <a:latin typeface="Arial"/>
                <a:cs typeface="Arial"/>
              </a:rPr>
              <a:t>Apr-18</a:t>
            </a:r>
            <a:endParaRPr sz="900">
              <a:latin typeface="Arial"/>
              <a:cs typeface="Arial"/>
            </a:endParaRPr>
          </a:p>
        </p:txBody>
      </p:sp>
      <p:sp>
        <p:nvSpPr>
          <p:cNvPr id="12" name="object 12"/>
          <p:cNvSpPr txBox="1"/>
          <p:nvPr/>
        </p:nvSpPr>
        <p:spPr>
          <a:xfrm>
            <a:off x="2761869" y="4740032"/>
            <a:ext cx="139700" cy="381000"/>
          </a:xfrm>
          <a:prstGeom prst="rect">
            <a:avLst/>
          </a:prstGeom>
        </p:spPr>
        <p:txBody>
          <a:bodyPr vert="vert270" wrap="square" lIns="0" tIns="0" rIns="0" bIns="0" rtlCol="0">
            <a:spAutoFit/>
          </a:bodyPr>
          <a:lstStyle/>
          <a:p>
            <a:pPr marL="12700">
              <a:lnSpc>
                <a:spcPts val="955"/>
              </a:lnSpc>
            </a:pPr>
            <a:r>
              <a:rPr sz="900" dirty="0">
                <a:solidFill>
                  <a:srgbClr val="333333"/>
                </a:solidFill>
                <a:latin typeface="Arial"/>
                <a:cs typeface="Arial"/>
              </a:rPr>
              <a:t>May-18</a:t>
            </a:r>
            <a:endParaRPr sz="900">
              <a:latin typeface="Arial"/>
              <a:cs typeface="Arial"/>
            </a:endParaRPr>
          </a:p>
        </p:txBody>
      </p:sp>
      <p:sp>
        <p:nvSpPr>
          <p:cNvPr id="13" name="object 13"/>
          <p:cNvSpPr txBox="1"/>
          <p:nvPr/>
        </p:nvSpPr>
        <p:spPr>
          <a:xfrm>
            <a:off x="3112642" y="4739548"/>
            <a:ext cx="139700" cy="333375"/>
          </a:xfrm>
          <a:prstGeom prst="rect">
            <a:avLst/>
          </a:prstGeom>
        </p:spPr>
        <p:txBody>
          <a:bodyPr vert="vert270" wrap="square" lIns="0" tIns="0" rIns="0" bIns="0" rtlCol="0">
            <a:spAutoFit/>
          </a:bodyPr>
          <a:lstStyle/>
          <a:p>
            <a:pPr marL="12700">
              <a:lnSpc>
                <a:spcPts val="955"/>
              </a:lnSpc>
            </a:pPr>
            <a:r>
              <a:rPr sz="900" dirty="0">
                <a:solidFill>
                  <a:srgbClr val="333333"/>
                </a:solidFill>
                <a:latin typeface="Arial"/>
                <a:cs typeface="Arial"/>
              </a:rPr>
              <a:t>J</a:t>
            </a:r>
            <a:r>
              <a:rPr sz="900" spc="-5" dirty="0">
                <a:solidFill>
                  <a:srgbClr val="333333"/>
                </a:solidFill>
                <a:latin typeface="Arial"/>
                <a:cs typeface="Arial"/>
              </a:rPr>
              <a:t>u</a:t>
            </a:r>
            <a:r>
              <a:rPr sz="900" spc="5" dirty="0">
                <a:solidFill>
                  <a:srgbClr val="333333"/>
                </a:solidFill>
                <a:latin typeface="Arial"/>
                <a:cs typeface="Arial"/>
              </a:rPr>
              <a:t>n</a:t>
            </a:r>
            <a:r>
              <a:rPr sz="900" spc="-5" dirty="0">
                <a:solidFill>
                  <a:srgbClr val="333333"/>
                </a:solidFill>
                <a:latin typeface="Arial"/>
                <a:cs typeface="Arial"/>
              </a:rPr>
              <a:t>-18</a:t>
            </a:r>
            <a:endParaRPr sz="900">
              <a:latin typeface="Arial"/>
              <a:cs typeface="Arial"/>
            </a:endParaRPr>
          </a:p>
        </p:txBody>
      </p:sp>
      <p:sp>
        <p:nvSpPr>
          <p:cNvPr id="14" name="object 14"/>
          <p:cNvSpPr txBox="1"/>
          <p:nvPr/>
        </p:nvSpPr>
        <p:spPr>
          <a:xfrm>
            <a:off x="3463416" y="4739256"/>
            <a:ext cx="139700" cy="299720"/>
          </a:xfrm>
          <a:prstGeom prst="rect">
            <a:avLst/>
          </a:prstGeom>
        </p:spPr>
        <p:txBody>
          <a:bodyPr vert="vert270" wrap="square" lIns="0" tIns="0" rIns="0" bIns="0" rtlCol="0">
            <a:spAutoFit/>
          </a:bodyPr>
          <a:lstStyle/>
          <a:p>
            <a:pPr marL="12700">
              <a:lnSpc>
                <a:spcPts val="955"/>
              </a:lnSpc>
            </a:pPr>
            <a:r>
              <a:rPr sz="900" dirty="0">
                <a:solidFill>
                  <a:srgbClr val="333333"/>
                </a:solidFill>
                <a:latin typeface="Arial"/>
                <a:cs typeface="Arial"/>
              </a:rPr>
              <a:t>J</a:t>
            </a:r>
            <a:r>
              <a:rPr sz="900" spc="-5" dirty="0">
                <a:solidFill>
                  <a:srgbClr val="333333"/>
                </a:solidFill>
                <a:latin typeface="Arial"/>
                <a:cs typeface="Arial"/>
              </a:rPr>
              <a:t>u</a:t>
            </a:r>
            <a:r>
              <a:rPr sz="900" spc="5" dirty="0">
                <a:solidFill>
                  <a:srgbClr val="333333"/>
                </a:solidFill>
                <a:latin typeface="Arial"/>
                <a:cs typeface="Arial"/>
              </a:rPr>
              <a:t>l</a:t>
            </a:r>
            <a:r>
              <a:rPr sz="900" spc="-5" dirty="0">
                <a:solidFill>
                  <a:srgbClr val="333333"/>
                </a:solidFill>
                <a:latin typeface="Arial"/>
                <a:cs typeface="Arial"/>
              </a:rPr>
              <a:t>-18</a:t>
            </a:r>
            <a:endParaRPr sz="900">
              <a:latin typeface="Arial"/>
              <a:cs typeface="Arial"/>
            </a:endParaRPr>
          </a:p>
        </p:txBody>
      </p:sp>
      <p:sp>
        <p:nvSpPr>
          <p:cNvPr id="15" name="object 15"/>
          <p:cNvSpPr txBox="1"/>
          <p:nvPr/>
        </p:nvSpPr>
        <p:spPr>
          <a:xfrm>
            <a:off x="3814317" y="4740245"/>
            <a:ext cx="139700" cy="356235"/>
          </a:xfrm>
          <a:prstGeom prst="rect">
            <a:avLst/>
          </a:prstGeom>
        </p:spPr>
        <p:txBody>
          <a:bodyPr vert="vert270" wrap="square" lIns="0" tIns="0" rIns="0" bIns="0" rtlCol="0">
            <a:spAutoFit/>
          </a:bodyPr>
          <a:lstStyle/>
          <a:p>
            <a:pPr marL="12700">
              <a:lnSpc>
                <a:spcPts val="955"/>
              </a:lnSpc>
            </a:pPr>
            <a:r>
              <a:rPr sz="900" spc="-10" dirty="0">
                <a:solidFill>
                  <a:srgbClr val="333333"/>
                </a:solidFill>
                <a:latin typeface="Arial"/>
                <a:cs typeface="Arial"/>
              </a:rPr>
              <a:t>A</a:t>
            </a:r>
            <a:r>
              <a:rPr sz="900" spc="5" dirty="0">
                <a:solidFill>
                  <a:srgbClr val="333333"/>
                </a:solidFill>
                <a:latin typeface="Arial"/>
                <a:cs typeface="Arial"/>
              </a:rPr>
              <a:t>u</a:t>
            </a:r>
            <a:r>
              <a:rPr sz="900" spc="-5" dirty="0">
                <a:solidFill>
                  <a:srgbClr val="333333"/>
                </a:solidFill>
                <a:latin typeface="Arial"/>
                <a:cs typeface="Arial"/>
              </a:rPr>
              <a:t>g-18</a:t>
            </a:r>
            <a:endParaRPr sz="900">
              <a:latin typeface="Arial"/>
              <a:cs typeface="Arial"/>
            </a:endParaRPr>
          </a:p>
        </p:txBody>
      </p:sp>
      <p:sp>
        <p:nvSpPr>
          <p:cNvPr id="16" name="object 16"/>
          <p:cNvSpPr txBox="1"/>
          <p:nvPr/>
        </p:nvSpPr>
        <p:spPr>
          <a:xfrm>
            <a:off x="4165091" y="4740588"/>
            <a:ext cx="139700" cy="345440"/>
          </a:xfrm>
          <a:prstGeom prst="rect">
            <a:avLst/>
          </a:prstGeom>
        </p:spPr>
        <p:txBody>
          <a:bodyPr vert="vert270" wrap="square" lIns="0" tIns="0" rIns="0" bIns="0" rtlCol="0">
            <a:spAutoFit/>
          </a:bodyPr>
          <a:lstStyle/>
          <a:p>
            <a:pPr marL="12700">
              <a:lnSpc>
                <a:spcPts val="955"/>
              </a:lnSpc>
            </a:pPr>
            <a:r>
              <a:rPr sz="900" spc="-10" dirty="0">
                <a:solidFill>
                  <a:srgbClr val="333333"/>
                </a:solidFill>
                <a:latin typeface="Arial"/>
                <a:cs typeface="Arial"/>
              </a:rPr>
              <a:t>S</a:t>
            </a:r>
            <a:r>
              <a:rPr sz="900" spc="5" dirty="0">
                <a:solidFill>
                  <a:srgbClr val="333333"/>
                </a:solidFill>
                <a:latin typeface="Arial"/>
                <a:cs typeface="Arial"/>
              </a:rPr>
              <a:t>e</a:t>
            </a:r>
            <a:r>
              <a:rPr sz="900" spc="-5" dirty="0">
                <a:solidFill>
                  <a:srgbClr val="333333"/>
                </a:solidFill>
                <a:latin typeface="Arial"/>
                <a:cs typeface="Arial"/>
              </a:rPr>
              <a:t>p-18</a:t>
            </a:r>
            <a:endParaRPr sz="900">
              <a:latin typeface="Arial"/>
              <a:cs typeface="Arial"/>
            </a:endParaRPr>
          </a:p>
        </p:txBody>
      </p:sp>
      <p:sp>
        <p:nvSpPr>
          <p:cNvPr id="17" name="object 17"/>
          <p:cNvSpPr txBox="1"/>
          <p:nvPr/>
        </p:nvSpPr>
        <p:spPr>
          <a:xfrm>
            <a:off x="4515992" y="4740808"/>
            <a:ext cx="139700" cy="337820"/>
          </a:xfrm>
          <a:prstGeom prst="rect">
            <a:avLst/>
          </a:prstGeom>
        </p:spPr>
        <p:txBody>
          <a:bodyPr vert="vert270" wrap="square" lIns="0" tIns="0" rIns="0" bIns="0" rtlCol="0">
            <a:spAutoFit/>
          </a:bodyPr>
          <a:lstStyle/>
          <a:p>
            <a:pPr marL="12700">
              <a:lnSpc>
                <a:spcPts val="955"/>
              </a:lnSpc>
            </a:pPr>
            <a:r>
              <a:rPr sz="900" dirty="0">
                <a:solidFill>
                  <a:srgbClr val="333333"/>
                </a:solidFill>
                <a:latin typeface="Arial"/>
                <a:cs typeface="Arial"/>
              </a:rPr>
              <a:t>O</a:t>
            </a:r>
            <a:r>
              <a:rPr sz="900" spc="-10" dirty="0">
                <a:solidFill>
                  <a:srgbClr val="333333"/>
                </a:solidFill>
                <a:latin typeface="Arial"/>
                <a:cs typeface="Arial"/>
              </a:rPr>
              <a:t>c</a:t>
            </a:r>
            <a:r>
              <a:rPr sz="900" spc="5" dirty="0">
                <a:solidFill>
                  <a:srgbClr val="333333"/>
                </a:solidFill>
                <a:latin typeface="Arial"/>
                <a:cs typeface="Arial"/>
              </a:rPr>
              <a:t>t</a:t>
            </a:r>
            <a:r>
              <a:rPr sz="900" spc="-15" dirty="0">
                <a:solidFill>
                  <a:srgbClr val="333333"/>
                </a:solidFill>
                <a:latin typeface="Arial"/>
                <a:cs typeface="Arial"/>
              </a:rPr>
              <a:t>-</a:t>
            </a:r>
            <a:r>
              <a:rPr sz="900" dirty="0">
                <a:solidFill>
                  <a:srgbClr val="333333"/>
                </a:solidFill>
                <a:latin typeface="Arial"/>
                <a:cs typeface="Arial"/>
              </a:rPr>
              <a:t>18</a:t>
            </a:r>
            <a:endParaRPr sz="900">
              <a:latin typeface="Arial"/>
              <a:cs typeface="Arial"/>
            </a:endParaRPr>
          </a:p>
        </p:txBody>
      </p:sp>
      <p:sp>
        <p:nvSpPr>
          <p:cNvPr id="18" name="object 18"/>
          <p:cNvSpPr txBox="1"/>
          <p:nvPr/>
        </p:nvSpPr>
        <p:spPr>
          <a:xfrm>
            <a:off x="4866766" y="4739975"/>
            <a:ext cx="139700" cy="362585"/>
          </a:xfrm>
          <a:prstGeom prst="rect">
            <a:avLst/>
          </a:prstGeom>
        </p:spPr>
        <p:txBody>
          <a:bodyPr vert="vert270" wrap="square" lIns="0" tIns="0" rIns="0" bIns="0" rtlCol="0">
            <a:spAutoFit/>
          </a:bodyPr>
          <a:lstStyle/>
          <a:p>
            <a:pPr marL="12700">
              <a:lnSpc>
                <a:spcPts val="955"/>
              </a:lnSpc>
            </a:pPr>
            <a:r>
              <a:rPr sz="900" spc="-5" dirty="0">
                <a:solidFill>
                  <a:srgbClr val="333333"/>
                </a:solidFill>
                <a:latin typeface="Arial"/>
                <a:cs typeface="Arial"/>
              </a:rPr>
              <a:t>N</a:t>
            </a:r>
            <a:r>
              <a:rPr sz="900" dirty="0">
                <a:solidFill>
                  <a:srgbClr val="333333"/>
                </a:solidFill>
                <a:latin typeface="Arial"/>
                <a:cs typeface="Arial"/>
              </a:rPr>
              <a:t>ov-18</a:t>
            </a:r>
            <a:endParaRPr sz="900">
              <a:latin typeface="Arial"/>
              <a:cs typeface="Arial"/>
            </a:endParaRPr>
          </a:p>
        </p:txBody>
      </p:sp>
      <p:sp>
        <p:nvSpPr>
          <p:cNvPr id="19" name="object 19"/>
          <p:cNvSpPr txBox="1"/>
          <p:nvPr/>
        </p:nvSpPr>
        <p:spPr>
          <a:xfrm>
            <a:off x="5217540" y="4740208"/>
            <a:ext cx="139700" cy="351790"/>
          </a:xfrm>
          <a:prstGeom prst="rect">
            <a:avLst/>
          </a:prstGeom>
        </p:spPr>
        <p:txBody>
          <a:bodyPr vert="vert270" wrap="square" lIns="0" tIns="0" rIns="0" bIns="0" rtlCol="0">
            <a:spAutoFit/>
          </a:bodyPr>
          <a:lstStyle/>
          <a:p>
            <a:pPr marL="12700">
              <a:lnSpc>
                <a:spcPts val="955"/>
              </a:lnSpc>
            </a:pPr>
            <a:r>
              <a:rPr sz="900" spc="-65" dirty="0">
                <a:solidFill>
                  <a:srgbClr val="333333"/>
                </a:solidFill>
                <a:latin typeface="Arial"/>
                <a:cs typeface="Arial"/>
              </a:rPr>
              <a:t>Dec-18</a:t>
            </a:r>
            <a:endParaRPr sz="900">
              <a:latin typeface="Arial"/>
              <a:cs typeface="Arial"/>
            </a:endParaRPr>
          </a:p>
        </p:txBody>
      </p:sp>
      <p:sp>
        <p:nvSpPr>
          <p:cNvPr id="20" name="object 20"/>
          <p:cNvSpPr txBox="1"/>
          <p:nvPr/>
        </p:nvSpPr>
        <p:spPr>
          <a:xfrm>
            <a:off x="5568441" y="4740394"/>
            <a:ext cx="139700" cy="327660"/>
          </a:xfrm>
          <a:prstGeom prst="rect">
            <a:avLst/>
          </a:prstGeom>
        </p:spPr>
        <p:txBody>
          <a:bodyPr vert="vert270" wrap="square" lIns="0" tIns="0" rIns="0" bIns="0" rtlCol="0">
            <a:spAutoFit/>
          </a:bodyPr>
          <a:lstStyle/>
          <a:p>
            <a:pPr marL="12700">
              <a:lnSpc>
                <a:spcPts val="955"/>
              </a:lnSpc>
            </a:pPr>
            <a:r>
              <a:rPr sz="900" spc="-70" dirty="0">
                <a:solidFill>
                  <a:srgbClr val="333333"/>
                </a:solidFill>
                <a:latin typeface="Arial"/>
                <a:cs typeface="Arial"/>
              </a:rPr>
              <a:t>Jan-19</a:t>
            </a:r>
            <a:endParaRPr sz="900">
              <a:latin typeface="Arial"/>
              <a:cs typeface="Arial"/>
            </a:endParaRPr>
          </a:p>
        </p:txBody>
      </p:sp>
      <p:sp>
        <p:nvSpPr>
          <p:cNvPr id="21" name="object 21"/>
          <p:cNvSpPr txBox="1"/>
          <p:nvPr/>
        </p:nvSpPr>
        <p:spPr>
          <a:xfrm>
            <a:off x="382854" y="4135602"/>
            <a:ext cx="152400" cy="615950"/>
          </a:xfrm>
          <a:prstGeom prst="rect">
            <a:avLst/>
          </a:prstGeom>
        </p:spPr>
        <p:txBody>
          <a:bodyPr vert="vert270" wrap="square" lIns="0" tIns="0" rIns="0" bIns="0" rtlCol="0">
            <a:spAutoFit/>
          </a:bodyPr>
          <a:lstStyle/>
          <a:p>
            <a:pPr marL="12700">
              <a:lnSpc>
                <a:spcPts val="1045"/>
              </a:lnSpc>
            </a:pPr>
            <a:r>
              <a:rPr sz="1000" spc="-120" dirty="0">
                <a:solidFill>
                  <a:srgbClr val="333333"/>
                </a:solidFill>
                <a:latin typeface="Arial"/>
                <a:cs typeface="Arial"/>
              </a:rPr>
              <a:t>US$</a:t>
            </a:r>
            <a:r>
              <a:rPr sz="1000" spc="-105" dirty="0">
                <a:solidFill>
                  <a:srgbClr val="333333"/>
                </a:solidFill>
                <a:latin typeface="Arial"/>
                <a:cs typeface="Arial"/>
              </a:rPr>
              <a:t> </a:t>
            </a:r>
            <a:r>
              <a:rPr sz="1000" spc="-5" dirty="0">
                <a:solidFill>
                  <a:srgbClr val="333333"/>
                </a:solidFill>
                <a:latin typeface="Arial"/>
                <a:cs typeface="Arial"/>
              </a:rPr>
              <a:t>Million</a:t>
            </a:r>
            <a:endParaRPr sz="1000">
              <a:latin typeface="Arial"/>
              <a:cs typeface="Arial"/>
            </a:endParaRPr>
          </a:p>
        </p:txBody>
      </p:sp>
      <p:sp>
        <p:nvSpPr>
          <p:cNvPr id="22" name="object 22"/>
          <p:cNvSpPr/>
          <p:nvPr/>
        </p:nvSpPr>
        <p:spPr>
          <a:xfrm>
            <a:off x="1176527" y="5728715"/>
            <a:ext cx="4779645" cy="0"/>
          </a:xfrm>
          <a:custGeom>
            <a:avLst/>
            <a:gdLst/>
            <a:ahLst/>
            <a:cxnLst/>
            <a:rect l="l" t="t" r="r" b="b"/>
            <a:pathLst>
              <a:path w="4779645">
                <a:moveTo>
                  <a:pt x="0" y="0"/>
                </a:moveTo>
                <a:lnTo>
                  <a:pt x="4779264" y="0"/>
                </a:lnTo>
              </a:path>
            </a:pathLst>
          </a:custGeom>
          <a:ln w="9144">
            <a:solidFill>
              <a:srgbClr val="D9D9D9"/>
            </a:solidFill>
          </a:ln>
        </p:spPr>
        <p:txBody>
          <a:bodyPr wrap="square" lIns="0" tIns="0" rIns="0" bIns="0" rtlCol="0"/>
          <a:lstStyle/>
          <a:p>
            <a:endParaRPr/>
          </a:p>
        </p:txBody>
      </p:sp>
      <p:sp>
        <p:nvSpPr>
          <p:cNvPr id="23" name="object 23"/>
          <p:cNvSpPr/>
          <p:nvPr/>
        </p:nvSpPr>
        <p:spPr>
          <a:xfrm>
            <a:off x="1176527"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4" name="object 24"/>
          <p:cNvSpPr/>
          <p:nvPr/>
        </p:nvSpPr>
        <p:spPr>
          <a:xfrm>
            <a:off x="1543811"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5" name="object 25"/>
          <p:cNvSpPr/>
          <p:nvPr/>
        </p:nvSpPr>
        <p:spPr>
          <a:xfrm>
            <a:off x="1911095"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6" name="object 26"/>
          <p:cNvSpPr/>
          <p:nvPr/>
        </p:nvSpPr>
        <p:spPr>
          <a:xfrm>
            <a:off x="2278379"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7" name="object 27"/>
          <p:cNvSpPr/>
          <p:nvPr/>
        </p:nvSpPr>
        <p:spPr>
          <a:xfrm>
            <a:off x="2647188"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8" name="object 28"/>
          <p:cNvSpPr/>
          <p:nvPr/>
        </p:nvSpPr>
        <p:spPr>
          <a:xfrm>
            <a:off x="3014472"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29" name="object 29"/>
          <p:cNvSpPr/>
          <p:nvPr/>
        </p:nvSpPr>
        <p:spPr>
          <a:xfrm>
            <a:off x="3381755"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0" name="object 30"/>
          <p:cNvSpPr/>
          <p:nvPr/>
        </p:nvSpPr>
        <p:spPr>
          <a:xfrm>
            <a:off x="3750564"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1" name="object 31"/>
          <p:cNvSpPr/>
          <p:nvPr/>
        </p:nvSpPr>
        <p:spPr>
          <a:xfrm>
            <a:off x="4117847"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2" name="object 32"/>
          <p:cNvSpPr/>
          <p:nvPr/>
        </p:nvSpPr>
        <p:spPr>
          <a:xfrm>
            <a:off x="4485132"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3" name="object 33"/>
          <p:cNvSpPr/>
          <p:nvPr/>
        </p:nvSpPr>
        <p:spPr>
          <a:xfrm>
            <a:off x="4852415"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4" name="object 34"/>
          <p:cNvSpPr/>
          <p:nvPr/>
        </p:nvSpPr>
        <p:spPr>
          <a:xfrm>
            <a:off x="5221223"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5" name="object 35"/>
          <p:cNvSpPr/>
          <p:nvPr/>
        </p:nvSpPr>
        <p:spPr>
          <a:xfrm>
            <a:off x="5588508"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6" name="object 36"/>
          <p:cNvSpPr/>
          <p:nvPr/>
        </p:nvSpPr>
        <p:spPr>
          <a:xfrm>
            <a:off x="5955791" y="5728715"/>
            <a:ext cx="0" cy="140335"/>
          </a:xfrm>
          <a:custGeom>
            <a:avLst/>
            <a:gdLst/>
            <a:ahLst/>
            <a:cxnLst/>
            <a:rect l="l" t="t" r="r" b="b"/>
            <a:pathLst>
              <a:path h="140335">
                <a:moveTo>
                  <a:pt x="0" y="0"/>
                </a:moveTo>
                <a:lnTo>
                  <a:pt x="0" y="140208"/>
                </a:lnTo>
              </a:path>
            </a:pathLst>
          </a:custGeom>
          <a:ln w="9144">
            <a:solidFill>
              <a:srgbClr val="D9D9D9"/>
            </a:solidFill>
          </a:ln>
        </p:spPr>
        <p:txBody>
          <a:bodyPr wrap="square" lIns="0" tIns="0" rIns="0" bIns="0" rtlCol="0"/>
          <a:lstStyle/>
          <a:p>
            <a:endParaRPr/>
          </a:p>
        </p:txBody>
      </p:sp>
      <p:sp>
        <p:nvSpPr>
          <p:cNvPr id="37" name="object 37"/>
          <p:cNvSpPr txBox="1"/>
          <p:nvPr/>
        </p:nvSpPr>
        <p:spPr>
          <a:xfrm>
            <a:off x="1196136" y="5705652"/>
            <a:ext cx="4740910" cy="162560"/>
          </a:xfrm>
          <a:prstGeom prst="rect">
            <a:avLst/>
          </a:prstGeom>
        </p:spPr>
        <p:txBody>
          <a:bodyPr vert="horz" wrap="square" lIns="0" tIns="12700" rIns="0" bIns="0" rtlCol="0">
            <a:spAutoFit/>
          </a:bodyPr>
          <a:lstStyle/>
          <a:p>
            <a:pPr marL="12700">
              <a:lnSpc>
                <a:spcPct val="100000"/>
              </a:lnSpc>
              <a:spcBef>
                <a:spcPts val="100"/>
              </a:spcBef>
            </a:pPr>
            <a:r>
              <a:rPr sz="900" spc="-65" dirty="0">
                <a:solidFill>
                  <a:srgbClr val="333333"/>
                </a:solidFill>
                <a:latin typeface="Arial"/>
                <a:cs typeface="Arial"/>
              </a:rPr>
              <a:t>Jan-18 </a:t>
            </a:r>
            <a:r>
              <a:rPr sz="900" spc="-60" dirty="0">
                <a:solidFill>
                  <a:srgbClr val="333333"/>
                </a:solidFill>
                <a:latin typeface="Arial"/>
                <a:cs typeface="Arial"/>
              </a:rPr>
              <a:t>Feb-18 </a:t>
            </a:r>
            <a:r>
              <a:rPr sz="900" spc="-30" dirty="0">
                <a:solidFill>
                  <a:srgbClr val="333333"/>
                </a:solidFill>
                <a:latin typeface="Arial"/>
                <a:cs typeface="Arial"/>
              </a:rPr>
              <a:t>Mar-18 </a:t>
            </a:r>
            <a:r>
              <a:rPr sz="900" spc="-40" dirty="0">
                <a:solidFill>
                  <a:srgbClr val="333333"/>
                </a:solidFill>
                <a:latin typeface="Arial"/>
                <a:cs typeface="Arial"/>
              </a:rPr>
              <a:t>Apr-18 </a:t>
            </a:r>
            <a:r>
              <a:rPr sz="900" spc="-35" dirty="0">
                <a:solidFill>
                  <a:srgbClr val="333333"/>
                </a:solidFill>
                <a:latin typeface="Arial"/>
                <a:cs typeface="Arial"/>
              </a:rPr>
              <a:t>May-18 </a:t>
            </a:r>
            <a:r>
              <a:rPr sz="900" spc="-60" dirty="0">
                <a:solidFill>
                  <a:srgbClr val="333333"/>
                </a:solidFill>
                <a:latin typeface="Arial"/>
                <a:cs typeface="Arial"/>
              </a:rPr>
              <a:t>Jun-18  </a:t>
            </a:r>
            <a:r>
              <a:rPr sz="900" spc="-55" dirty="0">
                <a:solidFill>
                  <a:srgbClr val="333333"/>
                </a:solidFill>
                <a:latin typeface="Arial"/>
                <a:cs typeface="Arial"/>
              </a:rPr>
              <a:t>Jul-18 Aug-18 </a:t>
            </a:r>
            <a:r>
              <a:rPr sz="900" spc="-70" dirty="0">
                <a:solidFill>
                  <a:srgbClr val="333333"/>
                </a:solidFill>
                <a:latin typeface="Arial"/>
                <a:cs typeface="Arial"/>
              </a:rPr>
              <a:t>Sep-18 </a:t>
            </a:r>
            <a:r>
              <a:rPr sz="900" spc="-45" dirty="0">
                <a:solidFill>
                  <a:srgbClr val="333333"/>
                </a:solidFill>
                <a:latin typeface="Arial"/>
                <a:cs typeface="Arial"/>
              </a:rPr>
              <a:t>Oct-18 Nov-18 </a:t>
            </a:r>
            <a:r>
              <a:rPr sz="900" spc="-60" dirty="0">
                <a:solidFill>
                  <a:srgbClr val="333333"/>
                </a:solidFill>
                <a:latin typeface="Arial"/>
                <a:cs typeface="Arial"/>
              </a:rPr>
              <a:t>Dec-18</a:t>
            </a:r>
            <a:r>
              <a:rPr sz="900" dirty="0">
                <a:solidFill>
                  <a:srgbClr val="333333"/>
                </a:solidFill>
                <a:latin typeface="Arial"/>
                <a:cs typeface="Arial"/>
              </a:rPr>
              <a:t> </a:t>
            </a:r>
            <a:r>
              <a:rPr sz="900" spc="-70" dirty="0">
                <a:solidFill>
                  <a:srgbClr val="333333"/>
                </a:solidFill>
                <a:latin typeface="Arial"/>
                <a:cs typeface="Arial"/>
              </a:rPr>
              <a:t>Jan-19</a:t>
            </a:r>
            <a:endParaRPr sz="900">
              <a:latin typeface="Arial"/>
              <a:cs typeface="Arial"/>
            </a:endParaRPr>
          </a:p>
        </p:txBody>
      </p:sp>
      <p:sp>
        <p:nvSpPr>
          <p:cNvPr id="38" name="object 38"/>
          <p:cNvSpPr/>
          <p:nvPr/>
        </p:nvSpPr>
        <p:spPr>
          <a:xfrm>
            <a:off x="292608" y="5868923"/>
            <a:ext cx="5663565" cy="0"/>
          </a:xfrm>
          <a:custGeom>
            <a:avLst/>
            <a:gdLst/>
            <a:ahLst/>
            <a:cxnLst/>
            <a:rect l="l" t="t" r="r" b="b"/>
            <a:pathLst>
              <a:path w="5663565">
                <a:moveTo>
                  <a:pt x="0" y="0"/>
                </a:moveTo>
                <a:lnTo>
                  <a:pt x="5663183" y="0"/>
                </a:lnTo>
              </a:path>
            </a:pathLst>
          </a:custGeom>
          <a:ln w="9144">
            <a:solidFill>
              <a:srgbClr val="D9D9D9"/>
            </a:solidFill>
          </a:ln>
        </p:spPr>
        <p:txBody>
          <a:bodyPr wrap="square" lIns="0" tIns="0" rIns="0" bIns="0" rtlCol="0"/>
          <a:lstStyle/>
          <a:p>
            <a:endParaRPr/>
          </a:p>
        </p:txBody>
      </p:sp>
      <p:sp>
        <p:nvSpPr>
          <p:cNvPr id="39" name="object 39"/>
          <p:cNvSpPr/>
          <p:nvPr/>
        </p:nvSpPr>
        <p:spPr>
          <a:xfrm>
            <a:off x="292608"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0" name="object 40"/>
          <p:cNvSpPr/>
          <p:nvPr/>
        </p:nvSpPr>
        <p:spPr>
          <a:xfrm>
            <a:off x="1176527"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1" name="object 41"/>
          <p:cNvSpPr/>
          <p:nvPr/>
        </p:nvSpPr>
        <p:spPr>
          <a:xfrm>
            <a:off x="1176527"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2" name="object 42"/>
          <p:cNvSpPr/>
          <p:nvPr/>
        </p:nvSpPr>
        <p:spPr>
          <a:xfrm>
            <a:off x="1543811"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3" name="object 43"/>
          <p:cNvSpPr/>
          <p:nvPr/>
        </p:nvSpPr>
        <p:spPr>
          <a:xfrm>
            <a:off x="1543811"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4" name="object 44"/>
          <p:cNvSpPr/>
          <p:nvPr/>
        </p:nvSpPr>
        <p:spPr>
          <a:xfrm>
            <a:off x="191109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5" name="object 45"/>
          <p:cNvSpPr/>
          <p:nvPr/>
        </p:nvSpPr>
        <p:spPr>
          <a:xfrm>
            <a:off x="191109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6" name="object 46"/>
          <p:cNvSpPr/>
          <p:nvPr/>
        </p:nvSpPr>
        <p:spPr>
          <a:xfrm>
            <a:off x="2278379"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7" name="object 47"/>
          <p:cNvSpPr/>
          <p:nvPr/>
        </p:nvSpPr>
        <p:spPr>
          <a:xfrm>
            <a:off x="2278379"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8" name="object 48"/>
          <p:cNvSpPr/>
          <p:nvPr/>
        </p:nvSpPr>
        <p:spPr>
          <a:xfrm>
            <a:off x="2647188"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49" name="object 49"/>
          <p:cNvSpPr/>
          <p:nvPr/>
        </p:nvSpPr>
        <p:spPr>
          <a:xfrm>
            <a:off x="2647188"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0" name="object 50"/>
          <p:cNvSpPr/>
          <p:nvPr/>
        </p:nvSpPr>
        <p:spPr>
          <a:xfrm>
            <a:off x="3014472"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1" name="object 51"/>
          <p:cNvSpPr/>
          <p:nvPr/>
        </p:nvSpPr>
        <p:spPr>
          <a:xfrm>
            <a:off x="3014472"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2" name="object 52"/>
          <p:cNvSpPr/>
          <p:nvPr/>
        </p:nvSpPr>
        <p:spPr>
          <a:xfrm>
            <a:off x="338175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3" name="object 53"/>
          <p:cNvSpPr/>
          <p:nvPr/>
        </p:nvSpPr>
        <p:spPr>
          <a:xfrm>
            <a:off x="338175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4" name="object 54"/>
          <p:cNvSpPr/>
          <p:nvPr/>
        </p:nvSpPr>
        <p:spPr>
          <a:xfrm>
            <a:off x="3750564"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5" name="object 55"/>
          <p:cNvSpPr/>
          <p:nvPr/>
        </p:nvSpPr>
        <p:spPr>
          <a:xfrm>
            <a:off x="3750564"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6" name="object 56"/>
          <p:cNvSpPr/>
          <p:nvPr/>
        </p:nvSpPr>
        <p:spPr>
          <a:xfrm>
            <a:off x="4117847"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7" name="object 57"/>
          <p:cNvSpPr/>
          <p:nvPr/>
        </p:nvSpPr>
        <p:spPr>
          <a:xfrm>
            <a:off x="4117847"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8" name="object 58"/>
          <p:cNvSpPr/>
          <p:nvPr/>
        </p:nvSpPr>
        <p:spPr>
          <a:xfrm>
            <a:off x="4485132"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59" name="object 59"/>
          <p:cNvSpPr/>
          <p:nvPr/>
        </p:nvSpPr>
        <p:spPr>
          <a:xfrm>
            <a:off x="4485132"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0" name="object 60"/>
          <p:cNvSpPr/>
          <p:nvPr/>
        </p:nvSpPr>
        <p:spPr>
          <a:xfrm>
            <a:off x="485241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1" name="object 61"/>
          <p:cNvSpPr/>
          <p:nvPr/>
        </p:nvSpPr>
        <p:spPr>
          <a:xfrm>
            <a:off x="4852415"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2" name="object 62"/>
          <p:cNvSpPr/>
          <p:nvPr/>
        </p:nvSpPr>
        <p:spPr>
          <a:xfrm>
            <a:off x="5221223"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3" name="object 63"/>
          <p:cNvSpPr/>
          <p:nvPr/>
        </p:nvSpPr>
        <p:spPr>
          <a:xfrm>
            <a:off x="5221223"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4" name="object 64"/>
          <p:cNvSpPr/>
          <p:nvPr/>
        </p:nvSpPr>
        <p:spPr>
          <a:xfrm>
            <a:off x="5588508"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5" name="object 65"/>
          <p:cNvSpPr/>
          <p:nvPr/>
        </p:nvSpPr>
        <p:spPr>
          <a:xfrm>
            <a:off x="5588508"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6" name="object 66"/>
          <p:cNvSpPr/>
          <p:nvPr/>
        </p:nvSpPr>
        <p:spPr>
          <a:xfrm>
            <a:off x="5955791"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7" name="object 67"/>
          <p:cNvSpPr/>
          <p:nvPr/>
        </p:nvSpPr>
        <p:spPr>
          <a:xfrm>
            <a:off x="5955791" y="5868923"/>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68" name="object 68"/>
          <p:cNvSpPr/>
          <p:nvPr/>
        </p:nvSpPr>
        <p:spPr>
          <a:xfrm>
            <a:off x="332231" y="5925311"/>
            <a:ext cx="64135" cy="62865"/>
          </a:xfrm>
          <a:custGeom>
            <a:avLst/>
            <a:gdLst/>
            <a:ahLst/>
            <a:cxnLst/>
            <a:rect l="l" t="t" r="r" b="b"/>
            <a:pathLst>
              <a:path w="64135" h="62864">
                <a:moveTo>
                  <a:pt x="0" y="62484"/>
                </a:moveTo>
                <a:lnTo>
                  <a:pt x="64007" y="62484"/>
                </a:lnTo>
                <a:lnTo>
                  <a:pt x="64007" y="0"/>
                </a:lnTo>
                <a:lnTo>
                  <a:pt x="0" y="0"/>
                </a:lnTo>
                <a:lnTo>
                  <a:pt x="0" y="62484"/>
                </a:lnTo>
                <a:close/>
              </a:path>
            </a:pathLst>
          </a:custGeom>
          <a:solidFill>
            <a:srgbClr val="4F81BC"/>
          </a:solidFill>
        </p:spPr>
        <p:txBody>
          <a:bodyPr wrap="square" lIns="0" tIns="0" rIns="0" bIns="0" rtlCol="0"/>
          <a:lstStyle/>
          <a:p>
            <a:endParaRPr/>
          </a:p>
        </p:txBody>
      </p:sp>
      <p:sp>
        <p:nvSpPr>
          <p:cNvPr id="69" name="object 69"/>
          <p:cNvSpPr txBox="1"/>
          <p:nvPr/>
        </p:nvSpPr>
        <p:spPr>
          <a:xfrm>
            <a:off x="409752" y="5863538"/>
            <a:ext cx="429895" cy="162560"/>
          </a:xfrm>
          <a:prstGeom prst="rect">
            <a:avLst/>
          </a:prstGeom>
        </p:spPr>
        <p:txBody>
          <a:bodyPr vert="horz" wrap="square" lIns="0" tIns="12700" rIns="0" bIns="0" rtlCol="0">
            <a:spAutoFit/>
          </a:bodyPr>
          <a:lstStyle/>
          <a:p>
            <a:pPr marL="12700">
              <a:lnSpc>
                <a:spcPct val="100000"/>
              </a:lnSpc>
              <a:spcBef>
                <a:spcPts val="100"/>
              </a:spcBef>
            </a:pPr>
            <a:r>
              <a:rPr sz="900" spc="-65" dirty="0">
                <a:solidFill>
                  <a:srgbClr val="333333"/>
                </a:solidFill>
                <a:latin typeface="Arial"/>
                <a:cs typeface="Arial"/>
              </a:rPr>
              <a:t>Revenue</a:t>
            </a:r>
            <a:endParaRPr sz="900">
              <a:latin typeface="Arial"/>
              <a:cs typeface="Arial"/>
            </a:endParaRPr>
          </a:p>
        </p:txBody>
      </p:sp>
      <p:sp>
        <p:nvSpPr>
          <p:cNvPr id="70" name="object 70"/>
          <p:cNvSpPr/>
          <p:nvPr/>
        </p:nvSpPr>
        <p:spPr>
          <a:xfrm>
            <a:off x="292608" y="6051803"/>
            <a:ext cx="5663565" cy="0"/>
          </a:xfrm>
          <a:custGeom>
            <a:avLst/>
            <a:gdLst/>
            <a:ahLst/>
            <a:cxnLst/>
            <a:rect l="l" t="t" r="r" b="b"/>
            <a:pathLst>
              <a:path w="5663565">
                <a:moveTo>
                  <a:pt x="0" y="0"/>
                </a:moveTo>
                <a:lnTo>
                  <a:pt x="5663183" y="0"/>
                </a:lnTo>
              </a:path>
            </a:pathLst>
          </a:custGeom>
          <a:ln w="9144">
            <a:solidFill>
              <a:srgbClr val="D9D9D9"/>
            </a:solidFill>
          </a:ln>
        </p:spPr>
        <p:txBody>
          <a:bodyPr wrap="square" lIns="0" tIns="0" rIns="0" bIns="0" rtlCol="0"/>
          <a:lstStyle/>
          <a:p>
            <a:endParaRPr/>
          </a:p>
        </p:txBody>
      </p:sp>
      <p:sp>
        <p:nvSpPr>
          <p:cNvPr id="71" name="object 71"/>
          <p:cNvSpPr/>
          <p:nvPr/>
        </p:nvSpPr>
        <p:spPr>
          <a:xfrm>
            <a:off x="292608"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2" name="object 72"/>
          <p:cNvSpPr/>
          <p:nvPr/>
        </p:nvSpPr>
        <p:spPr>
          <a:xfrm>
            <a:off x="1176527"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3" name="object 73"/>
          <p:cNvSpPr/>
          <p:nvPr/>
        </p:nvSpPr>
        <p:spPr>
          <a:xfrm>
            <a:off x="1176527"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4" name="object 74"/>
          <p:cNvSpPr/>
          <p:nvPr/>
        </p:nvSpPr>
        <p:spPr>
          <a:xfrm>
            <a:off x="1543811"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5" name="object 75"/>
          <p:cNvSpPr/>
          <p:nvPr/>
        </p:nvSpPr>
        <p:spPr>
          <a:xfrm>
            <a:off x="1543811"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6" name="object 76"/>
          <p:cNvSpPr/>
          <p:nvPr/>
        </p:nvSpPr>
        <p:spPr>
          <a:xfrm>
            <a:off x="191109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7" name="object 77"/>
          <p:cNvSpPr/>
          <p:nvPr/>
        </p:nvSpPr>
        <p:spPr>
          <a:xfrm>
            <a:off x="191109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8" name="object 78"/>
          <p:cNvSpPr/>
          <p:nvPr/>
        </p:nvSpPr>
        <p:spPr>
          <a:xfrm>
            <a:off x="2278379"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79" name="object 79"/>
          <p:cNvSpPr/>
          <p:nvPr/>
        </p:nvSpPr>
        <p:spPr>
          <a:xfrm>
            <a:off x="2278379"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0" name="object 80"/>
          <p:cNvSpPr/>
          <p:nvPr/>
        </p:nvSpPr>
        <p:spPr>
          <a:xfrm>
            <a:off x="2647188"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1" name="object 81"/>
          <p:cNvSpPr/>
          <p:nvPr/>
        </p:nvSpPr>
        <p:spPr>
          <a:xfrm>
            <a:off x="2647188"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2" name="object 82"/>
          <p:cNvSpPr/>
          <p:nvPr/>
        </p:nvSpPr>
        <p:spPr>
          <a:xfrm>
            <a:off x="3014472"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3" name="object 83"/>
          <p:cNvSpPr/>
          <p:nvPr/>
        </p:nvSpPr>
        <p:spPr>
          <a:xfrm>
            <a:off x="3014472"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4" name="object 84"/>
          <p:cNvSpPr/>
          <p:nvPr/>
        </p:nvSpPr>
        <p:spPr>
          <a:xfrm>
            <a:off x="338175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5" name="object 85"/>
          <p:cNvSpPr/>
          <p:nvPr/>
        </p:nvSpPr>
        <p:spPr>
          <a:xfrm>
            <a:off x="338175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6" name="object 86"/>
          <p:cNvSpPr/>
          <p:nvPr/>
        </p:nvSpPr>
        <p:spPr>
          <a:xfrm>
            <a:off x="3750564"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7" name="object 87"/>
          <p:cNvSpPr/>
          <p:nvPr/>
        </p:nvSpPr>
        <p:spPr>
          <a:xfrm>
            <a:off x="3750564"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8" name="object 88"/>
          <p:cNvSpPr/>
          <p:nvPr/>
        </p:nvSpPr>
        <p:spPr>
          <a:xfrm>
            <a:off x="4117847"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89" name="object 89"/>
          <p:cNvSpPr/>
          <p:nvPr/>
        </p:nvSpPr>
        <p:spPr>
          <a:xfrm>
            <a:off x="4117847"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0" name="object 90"/>
          <p:cNvSpPr/>
          <p:nvPr/>
        </p:nvSpPr>
        <p:spPr>
          <a:xfrm>
            <a:off x="4485132"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1" name="object 91"/>
          <p:cNvSpPr/>
          <p:nvPr/>
        </p:nvSpPr>
        <p:spPr>
          <a:xfrm>
            <a:off x="4485132"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2" name="object 92"/>
          <p:cNvSpPr/>
          <p:nvPr/>
        </p:nvSpPr>
        <p:spPr>
          <a:xfrm>
            <a:off x="485241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3" name="object 93"/>
          <p:cNvSpPr/>
          <p:nvPr/>
        </p:nvSpPr>
        <p:spPr>
          <a:xfrm>
            <a:off x="4852415"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4" name="object 94"/>
          <p:cNvSpPr/>
          <p:nvPr/>
        </p:nvSpPr>
        <p:spPr>
          <a:xfrm>
            <a:off x="5221223"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5" name="object 95"/>
          <p:cNvSpPr/>
          <p:nvPr/>
        </p:nvSpPr>
        <p:spPr>
          <a:xfrm>
            <a:off x="5221223"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6" name="object 96"/>
          <p:cNvSpPr/>
          <p:nvPr/>
        </p:nvSpPr>
        <p:spPr>
          <a:xfrm>
            <a:off x="5588508"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7" name="object 97"/>
          <p:cNvSpPr/>
          <p:nvPr/>
        </p:nvSpPr>
        <p:spPr>
          <a:xfrm>
            <a:off x="5588508"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8" name="object 98"/>
          <p:cNvSpPr/>
          <p:nvPr/>
        </p:nvSpPr>
        <p:spPr>
          <a:xfrm>
            <a:off x="5955791"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99" name="object 99"/>
          <p:cNvSpPr/>
          <p:nvPr/>
        </p:nvSpPr>
        <p:spPr>
          <a:xfrm>
            <a:off x="5955791" y="6051803"/>
            <a:ext cx="0" cy="181610"/>
          </a:xfrm>
          <a:custGeom>
            <a:avLst/>
            <a:gdLst/>
            <a:ahLst/>
            <a:cxnLst/>
            <a:rect l="l" t="t" r="r" b="b"/>
            <a:pathLst>
              <a:path h="181610">
                <a:moveTo>
                  <a:pt x="0" y="0"/>
                </a:moveTo>
                <a:lnTo>
                  <a:pt x="0" y="181356"/>
                </a:lnTo>
              </a:path>
            </a:pathLst>
          </a:custGeom>
          <a:ln w="9144">
            <a:solidFill>
              <a:srgbClr val="D9D9D9"/>
            </a:solidFill>
          </a:ln>
        </p:spPr>
        <p:txBody>
          <a:bodyPr wrap="square" lIns="0" tIns="0" rIns="0" bIns="0" rtlCol="0"/>
          <a:lstStyle/>
          <a:p>
            <a:endParaRPr/>
          </a:p>
        </p:txBody>
      </p:sp>
      <p:sp>
        <p:nvSpPr>
          <p:cNvPr id="100" name="object 100"/>
          <p:cNvSpPr/>
          <p:nvPr/>
        </p:nvSpPr>
        <p:spPr>
          <a:xfrm>
            <a:off x="332231" y="6108191"/>
            <a:ext cx="64135" cy="62865"/>
          </a:xfrm>
          <a:custGeom>
            <a:avLst/>
            <a:gdLst/>
            <a:ahLst/>
            <a:cxnLst/>
            <a:rect l="l" t="t" r="r" b="b"/>
            <a:pathLst>
              <a:path w="64135" h="62864">
                <a:moveTo>
                  <a:pt x="0" y="62484"/>
                </a:moveTo>
                <a:lnTo>
                  <a:pt x="64007" y="62484"/>
                </a:lnTo>
                <a:lnTo>
                  <a:pt x="64007" y="0"/>
                </a:lnTo>
                <a:lnTo>
                  <a:pt x="0" y="0"/>
                </a:lnTo>
                <a:lnTo>
                  <a:pt x="0" y="62484"/>
                </a:lnTo>
                <a:close/>
              </a:path>
            </a:pathLst>
          </a:custGeom>
          <a:solidFill>
            <a:srgbClr val="C0504D"/>
          </a:solidFill>
        </p:spPr>
        <p:txBody>
          <a:bodyPr wrap="square" lIns="0" tIns="0" rIns="0" bIns="0" rtlCol="0"/>
          <a:lstStyle/>
          <a:p>
            <a:endParaRPr/>
          </a:p>
        </p:txBody>
      </p:sp>
      <p:sp>
        <p:nvSpPr>
          <p:cNvPr id="101" name="object 101"/>
          <p:cNvSpPr txBox="1"/>
          <p:nvPr/>
        </p:nvSpPr>
        <p:spPr>
          <a:xfrm>
            <a:off x="409752" y="6045809"/>
            <a:ext cx="589280" cy="162560"/>
          </a:xfrm>
          <a:prstGeom prst="rect">
            <a:avLst/>
          </a:prstGeom>
        </p:spPr>
        <p:txBody>
          <a:bodyPr vert="horz" wrap="square" lIns="0" tIns="12700" rIns="0" bIns="0" rtlCol="0">
            <a:spAutoFit/>
          </a:bodyPr>
          <a:lstStyle/>
          <a:p>
            <a:pPr marL="12700">
              <a:lnSpc>
                <a:spcPct val="100000"/>
              </a:lnSpc>
              <a:spcBef>
                <a:spcPts val="100"/>
              </a:spcBef>
            </a:pPr>
            <a:r>
              <a:rPr sz="900" spc="-165" dirty="0">
                <a:solidFill>
                  <a:srgbClr val="333333"/>
                </a:solidFill>
                <a:latin typeface="Arial"/>
                <a:cs typeface="Arial"/>
              </a:rPr>
              <a:t>E</a:t>
            </a:r>
            <a:r>
              <a:rPr sz="900" spc="-75" dirty="0">
                <a:solidFill>
                  <a:srgbClr val="333333"/>
                </a:solidFill>
                <a:latin typeface="Arial"/>
                <a:cs typeface="Arial"/>
              </a:rPr>
              <a:t>x</a:t>
            </a:r>
            <a:r>
              <a:rPr sz="900" spc="-25" dirty="0">
                <a:solidFill>
                  <a:srgbClr val="333333"/>
                </a:solidFill>
                <a:latin typeface="Arial"/>
                <a:cs typeface="Arial"/>
              </a:rPr>
              <a:t>p</a:t>
            </a:r>
            <a:r>
              <a:rPr sz="900" spc="-60" dirty="0">
                <a:solidFill>
                  <a:srgbClr val="333333"/>
                </a:solidFill>
                <a:latin typeface="Arial"/>
                <a:cs typeface="Arial"/>
              </a:rPr>
              <a:t>e</a:t>
            </a:r>
            <a:r>
              <a:rPr sz="900" spc="-35" dirty="0">
                <a:solidFill>
                  <a:srgbClr val="333333"/>
                </a:solidFill>
                <a:latin typeface="Arial"/>
                <a:cs typeface="Arial"/>
              </a:rPr>
              <a:t>n</a:t>
            </a:r>
            <a:r>
              <a:rPr sz="900" spc="-25" dirty="0">
                <a:solidFill>
                  <a:srgbClr val="333333"/>
                </a:solidFill>
                <a:latin typeface="Arial"/>
                <a:cs typeface="Arial"/>
              </a:rPr>
              <a:t>d</a:t>
            </a:r>
            <a:r>
              <a:rPr sz="900" dirty="0">
                <a:solidFill>
                  <a:srgbClr val="333333"/>
                </a:solidFill>
                <a:latin typeface="Arial"/>
                <a:cs typeface="Arial"/>
              </a:rPr>
              <a:t>i</a:t>
            </a:r>
            <a:r>
              <a:rPr sz="900" spc="5" dirty="0">
                <a:solidFill>
                  <a:srgbClr val="333333"/>
                </a:solidFill>
                <a:latin typeface="Arial"/>
                <a:cs typeface="Arial"/>
              </a:rPr>
              <a:t>tu</a:t>
            </a:r>
            <a:r>
              <a:rPr sz="900" spc="15" dirty="0">
                <a:solidFill>
                  <a:srgbClr val="333333"/>
                </a:solidFill>
                <a:latin typeface="Arial"/>
                <a:cs typeface="Arial"/>
              </a:rPr>
              <a:t>r</a:t>
            </a:r>
            <a:r>
              <a:rPr sz="900" spc="-55" dirty="0">
                <a:solidFill>
                  <a:srgbClr val="333333"/>
                </a:solidFill>
                <a:latin typeface="Arial"/>
                <a:cs typeface="Arial"/>
              </a:rPr>
              <a:t>e</a:t>
            </a:r>
            <a:endParaRPr sz="900">
              <a:latin typeface="Arial"/>
              <a:cs typeface="Arial"/>
            </a:endParaRPr>
          </a:p>
        </p:txBody>
      </p:sp>
      <p:sp>
        <p:nvSpPr>
          <p:cNvPr id="102" name="object 102"/>
          <p:cNvSpPr/>
          <p:nvPr/>
        </p:nvSpPr>
        <p:spPr>
          <a:xfrm>
            <a:off x="292608" y="6233159"/>
            <a:ext cx="5663565" cy="0"/>
          </a:xfrm>
          <a:custGeom>
            <a:avLst/>
            <a:gdLst/>
            <a:ahLst/>
            <a:cxnLst/>
            <a:rect l="l" t="t" r="r" b="b"/>
            <a:pathLst>
              <a:path w="5663565">
                <a:moveTo>
                  <a:pt x="0" y="0"/>
                </a:moveTo>
                <a:lnTo>
                  <a:pt x="5663183" y="0"/>
                </a:lnTo>
              </a:path>
            </a:pathLst>
          </a:custGeom>
          <a:ln w="9144">
            <a:solidFill>
              <a:srgbClr val="D9D9D9"/>
            </a:solidFill>
          </a:ln>
        </p:spPr>
        <p:txBody>
          <a:bodyPr wrap="square" lIns="0" tIns="0" rIns="0" bIns="0" rtlCol="0"/>
          <a:lstStyle/>
          <a:p>
            <a:endParaRPr/>
          </a:p>
        </p:txBody>
      </p:sp>
      <p:sp>
        <p:nvSpPr>
          <p:cNvPr id="103" name="object 103"/>
          <p:cNvSpPr/>
          <p:nvPr/>
        </p:nvSpPr>
        <p:spPr>
          <a:xfrm>
            <a:off x="292608"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04" name="object 104"/>
          <p:cNvSpPr/>
          <p:nvPr/>
        </p:nvSpPr>
        <p:spPr>
          <a:xfrm>
            <a:off x="292608" y="6416040"/>
            <a:ext cx="5663565" cy="0"/>
          </a:xfrm>
          <a:custGeom>
            <a:avLst/>
            <a:gdLst/>
            <a:ahLst/>
            <a:cxnLst/>
            <a:rect l="l" t="t" r="r" b="b"/>
            <a:pathLst>
              <a:path w="5663565">
                <a:moveTo>
                  <a:pt x="0" y="0"/>
                </a:moveTo>
                <a:lnTo>
                  <a:pt x="5663183" y="0"/>
                </a:lnTo>
              </a:path>
            </a:pathLst>
          </a:custGeom>
          <a:ln w="9144">
            <a:solidFill>
              <a:srgbClr val="D9D9D9"/>
            </a:solidFill>
          </a:ln>
        </p:spPr>
        <p:txBody>
          <a:bodyPr wrap="square" lIns="0" tIns="0" rIns="0" bIns="0" rtlCol="0"/>
          <a:lstStyle/>
          <a:p>
            <a:endParaRPr/>
          </a:p>
        </p:txBody>
      </p:sp>
      <p:sp>
        <p:nvSpPr>
          <p:cNvPr id="105" name="object 105"/>
          <p:cNvSpPr/>
          <p:nvPr/>
        </p:nvSpPr>
        <p:spPr>
          <a:xfrm>
            <a:off x="1176527"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06" name="object 106"/>
          <p:cNvSpPr/>
          <p:nvPr/>
        </p:nvSpPr>
        <p:spPr>
          <a:xfrm>
            <a:off x="1176527"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07" name="object 107"/>
          <p:cNvSpPr/>
          <p:nvPr/>
        </p:nvSpPr>
        <p:spPr>
          <a:xfrm>
            <a:off x="1543811"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08" name="object 108"/>
          <p:cNvSpPr/>
          <p:nvPr/>
        </p:nvSpPr>
        <p:spPr>
          <a:xfrm>
            <a:off x="1543811"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09" name="object 109"/>
          <p:cNvSpPr/>
          <p:nvPr/>
        </p:nvSpPr>
        <p:spPr>
          <a:xfrm>
            <a:off x="191109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0" name="object 110"/>
          <p:cNvSpPr/>
          <p:nvPr/>
        </p:nvSpPr>
        <p:spPr>
          <a:xfrm>
            <a:off x="191109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1" name="object 111"/>
          <p:cNvSpPr/>
          <p:nvPr/>
        </p:nvSpPr>
        <p:spPr>
          <a:xfrm>
            <a:off x="2278379"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2" name="object 112"/>
          <p:cNvSpPr/>
          <p:nvPr/>
        </p:nvSpPr>
        <p:spPr>
          <a:xfrm>
            <a:off x="2278379"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3" name="object 113"/>
          <p:cNvSpPr/>
          <p:nvPr/>
        </p:nvSpPr>
        <p:spPr>
          <a:xfrm>
            <a:off x="2647188"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4" name="object 114"/>
          <p:cNvSpPr/>
          <p:nvPr/>
        </p:nvSpPr>
        <p:spPr>
          <a:xfrm>
            <a:off x="2647188"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5" name="object 115"/>
          <p:cNvSpPr/>
          <p:nvPr/>
        </p:nvSpPr>
        <p:spPr>
          <a:xfrm>
            <a:off x="3014472"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6" name="object 116"/>
          <p:cNvSpPr/>
          <p:nvPr/>
        </p:nvSpPr>
        <p:spPr>
          <a:xfrm>
            <a:off x="3014472"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7" name="object 117"/>
          <p:cNvSpPr/>
          <p:nvPr/>
        </p:nvSpPr>
        <p:spPr>
          <a:xfrm>
            <a:off x="338175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8" name="object 118"/>
          <p:cNvSpPr/>
          <p:nvPr/>
        </p:nvSpPr>
        <p:spPr>
          <a:xfrm>
            <a:off x="338175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19" name="object 119"/>
          <p:cNvSpPr/>
          <p:nvPr/>
        </p:nvSpPr>
        <p:spPr>
          <a:xfrm>
            <a:off x="3750564"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0" name="object 120"/>
          <p:cNvSpPr/>
          <p:nvPr/>
        </p:nvSpPr>
        <p:spPr>
          <a:xfrm>
            <a:off x="3750564"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1" name="object 121"/>
          <p:cNvSpPr/>
          <p:nvPr/>
        </p:nvSpPr>
        <p:spPr>
          <a:xfrm>
            <a:off x="4117847"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2" name="object 122"/>
          <p:cNvSpPr/>
          <p:nvPr/>
        </p:nvSpPr>
        <p:spPr>
          <a:xfrm>
            <a:off x="4117847"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3" name="object 123"/>
          <p:cNvSpPr/>
          <p:nvPr/>
        </p:nvSpPr>
        <p:spPr>
          <a:xfrm>
            <a:off x="4485132"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4" name="object 124"/>
          <p:cNvSpPr/>
          <p:nvPr/>
        </p:nvSpPr>
        <p:spPr>
          <a:xfrm>
            <a:off x="4485132"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5" name="object 125"/>
          <p:cNvSpPr/>
          <p:nvPr/>
        </p:nvSpPr>
        <p:spPr>
          <a:xfrm>
            <a:off x="485241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6" name="object 126"/>
          <p:cNvSpPr/>
          <p:nvPr/>
        </p:nvSpPr>
        <p:spPr>
          <a:xfrm>
            <a:off x="4852415"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7" name="object 127"/>
          <p:cNvSpPr/>
          <p:nvPr/>
        </p:nvSpPr>
        <p:spPr>
          <a:xfrm>
            <a:off x="5221223"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8" name="object 128"/>
          <p:cNvSpPr/>
          <p:nvPr/>
        </p:nvSpPr>
        <p:spPr>
          <a:xfrm>
            <a:off x="5221223"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29" name="object 129"/>
          <p:cNvSpPr/>
          <p:nvPr/>
        </p:nvSpPr>
        <p:spPr>
          <a:xfrm>
            <a:off x="5588508"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30" name="object 130"/>
          <p:cNvSpPr/>
          <p:nvPr/>
        </p:nvSpPr>
        <p:spPr>
          <a:xfrm>
            <a:off x="5588508"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31" name="object 131"/>
          <p:cNvSpPr/>
          <p:nvPr/>
        </p:nvSpPr>
        <p:spPr>
          <a:xfrm>
            <a:off x="5955791"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32" name="object 132"/>
          <p:cNvSpPr/>
          <p:nvPr/>
        </p:nvSpPr>
        <p:spPr>
          <a:xfrm>
            <a:off x="5955791" y="6233159"/>
            <a:ext cx="0" cy="182880"/>
          </a:xfrm>
          <a:custGeom>
            <a:avLst/>
            <a:gdLst/>
            <a:ahLst/>
            <a:cxnLst/>
            <a:rect l="l" t="t" r="r" b="b"/>
            <a:pathLst>
              <a:path h="182879">
                <a:moveTo>
                  <a:pt x="0" y="0"/>
                </a:moveTo>
                <a:lnTo>
                  <a:pt x="0" y="182879"/>
                </a:lnTo>
              </a:path>
            </a:pathLst>
          </a:custGeom>
          <a:ln w="9144">
            <a:solidFill>
              <a:srgbClr val="D9D9D9"/>
            </a:solidFill>
          </a:ln>
        </p:spPr>
        <p:txBody>
          <a:bodyPr wrap="square" lIns="0" tIns="0" rIns="0" bIns="0" rtlCol="0"/>
          <a:lstStyle/>
          <a:p>
            <a:endParaRPr/>
          </a:p>
        </p:txBody>
      </p:sp>
      <p:sp>
        <p:nvSpPr>
          <p:cNvPr id="133" name="object 133"/>
          <p:cNvSpPr/>
          <p:nvPr/>
        </p:nvSpPr>
        <p:spPr>
          <a:xfrm>
            <a:off x="332231" y="6289547"/>
            <a:ext cx="64135" cy="64135"/>
          </a:xfrm>
          <a:custGeom>
            <a:avLst/>
            <a:gdLst/>
            <a:ahLst/>
            <a:cxnLst/>
            <a:rect l="l" t="t" r="r" b="b"/>
            <a:pathLst>
              <a:path w="64135" h="64135">
                <a:moveTo>
                  <a:pt x="0" y="64007"/>
                </a:moveTo>
                <a:lnTo>
                  <a:pt x="64007" y="64007"/>
                </a:lnTo>
                <a:lnTo>
                  <a:pt x="64007" y="0"/>
                </a:lnTo>
                <a:lnTo>
                  <a:pt x="0" y="0"/>
                </a:lnTo>
                <a:lnTo>
                  <a:pt x="0" y="64007"/>
                </a:lnTo>
                <a:close/>
              </a:path>
            </a:pathLst>
          </a:custGeom>
          <a:solidFill>
            <a:srgbClr val="9BBA58"/>
          </a:solidFill>
        </p:spPr>
        <p:txBody>
          <a:bodyPr wrap="square" lIns="0" tIns="0" rIns="0" bIns="0" rtlCol="0"/>
          <a:lstStyle/>
          <a:p>
            <a:endParaRPr/>
          </a:p>
        </p:txBody>
      </p:sp>
      <p:sp>
        <p:nvSpPr>
          <p:cNvPr id="134" name="object 134"/>
          <p:cNvSpPr txBox="1"/>
          <p:nvPr/>
        </p:nvSpPr>
        <p:spPr>
          <a:xfrm>
            <a:off x="409752" y="6228384"/>
            <a:ext cx="745490" cy="162560"/>
          </a:xfrm>
          <a:prstGeom prst="rect">
            <a:avLst/>
          </a:prstGeom>
        </p:spPr>
        <p:txBody>
          <a:bodyPr vert="horz" wrap="square" lIns="0" tIns="12700" rIns="0" bIns="0" rtlCol="0">
            <a:spAutoFit/>
          </a:bodyPr>
          <a:lstStyle/>
          <a:p>
            <a:pPr marL="12700">
              <a:lnSpc>
                <a:spcPct val="100000"/>
              </a:lnSpc>
              <a:spcBef>
                <a:spcPts val="100"/>
              </a:spcBef>
            </a:pPr>
            <a:r>
              <a:rPr sz="900" spc="-45" dirty="0">
                <a:solidFill>
                  <a:srgbClr val="333333"/>
                </a:solidFill>
                <a:latin typeface="Arial"/>
                <a:cs typeface="Arial"/>
              </a:rPr>
              <a:t>Budget</a:t>
            </a:r>
            <a:r>
              <a:rPr sz="900" spc="-90" dirty="0">
                <a:solidFill>
                  <a:srgbClr val="333333"/>
                </a:solidFill>
                <a:latin typeface="Arial"/>
                <a:cs typeface="Arial"/>
              </a:rPr>
              <a:t> </a:t>
            </a:r>
            <a:r>
              <a:rPr sz="900" spc="-60" dirty="0">
                <a:solidFill>
                  <a:srgbClr val="333333"/>
                </a:solidFill>
                <a:latin typeface="Arial"/>
                <a:cs typeface="Arial"/>
              </a:rPr>
              <a:t>Balance</a:t>
            </a:r>
            <a:endParaRPr sz="900">
              <a:latin typeface="Arial"/>
              <a:cs typeface="Arial"/>
            </a:endParaRPr>
          </a:p>
        </p:txBody>
      </p:sp>
      <p:sp>
        <p:nvSpPr>
          <p:cNvPr id="135" name="object 135"/>
          <p:cNvSpPr/>
          <p:nvPr/>
        </p:nvSpPr>
        <p:spPr>
          <a:xfrm>
            <a:off x="152400" y="3025139"/>
            <a:ext cx="5943600" cy="3531235"/>
          </a:xfrm>
          <a:custGeom>
            <a:avLst/>
            <a:gdLst/>
            <a:ahLst/>
            <a:cxnLst/>
            <a:rect l="l" t="t" r="r" b="b"/>
            <a:pathLst>
              <a:path w="5943600" h="3531234">
                <a:moveTo>
                  <a:pt x="0" y="3531108"/>
                </a:moveTo>
                <a:lnTo>
                  <a:pt x="5943600" y="3531108"/>
                </a:lnTo>
                <a:lnTo>
                  <a:pt x="5943600" y="0"/>
                </a:lnTo>
                <a:lnTo>
                  <a:pt x="0" y="0"/>
                </a:lnTo>
                <a:lnTo>
                  <a:pt x="0" y="3531108"/>
                </a:lnTo>
                <a:close/>
              </a:path>
            </a:pathLst>
          </a:custGeom>
          <a:ln w="9144">
            <a:solidFill>
              <a:srgbClr val="D9D9D9"/>
            </a:solidFill>
          </a:ln>
        </p:spPr>
        <p:txBody>
          <a:bodyPr wrap="square" lIns="0" tIns="0" rIns="0" bIns="0" rtlCol="0"/>
          <a:lstStyle/>
          <a:p>
            <a:endParaRPr/>
          </a:p>
        </p:txBody>
      </p:sp>
      <p:sp>
        <p:nvSpPr>
          <p:cNvPr id="136" name="object 136"/>
          <p:cNvSpPr txBox="1"/>
          <p:nvPr/>
        </p:nvSpPr>
        <p:spPr>
          <a:xfrm>
            <a:off x="10437876" y="1270"/>
            <a:ext cx="685800" cy="1043234"/>
          </a:xfrm>
          <a:prstGeom prst="rect">
            <a:avLst/>
          </a:prstGeom>
          <a:solidFill>
            <a:srgbClr val="AF1512"/>
          </a:solidFill>
        </p:spPr>
        <p:txBody>
          <a:bodyPr vert="horz" wrap="square" lIns="0" tIns="4445" rIns="0" bIns="0" rtlCol="0">
            <a:spAutoFit/>
          </a:bodyPr>
          <a:lstStyle/>
          <a:p>
            <a:pPr>
              <a:lnSpc>
                <a:spcPct val="100000"/>
              </a:lnSpc>
              <a:spcBef>
                <a:spcPts val="35"/>
              </a:spcBef>
            </a:pPr>
            <a:endParaRPr sz="3950" dirty="0">
              <a:latin typeface="Times New Roman"/>
              <a:cs typeface="Times New Roman"/>
            </a:endParaRPr>
          </a:p>
          <a:p>
            <a:pPr marL="137795">
              <a:lnSpc>
                <a:spcPct val="100000"/>
              </a:lnSpc>
              <a:spcBef>
                <a:spcPts val="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5</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56310" y="802004"/>
            <a:ext cx="7315200" cy="574040"/>
          </a:xfrm>
          <a:prstGeom prst="rect">
            <a:avLst/>
          </a:prstGeom>
        </p:spPr>
        <p:txBody>
          <a:bodyPr vert="horz" wrap="square" lIns="0" tIns="12700" rIns="0" bIns="0" rtlCol="0">
            <a:spAutoFit/>
          </a:bodyPr>
          <a:lstStyle/>
          <a:p>
            <a:pPr marL="12700">
              <a:lnSpc>
                <a:spcPct val="100000"/>
              </a:lnSpc>
              <a:spcBef>
                <a:spcPts val="100"/>
              </a:spcBef>
            </a:pPr>
            <a:r>
              <a:rPr sz="3600" spc="-270" dirty="0"/>
              <a:t>Wage </a:t>
            </a:r>
            <a:r>
              <a:rPr sz="3600" spc="-445" dirty="0"/>
              <a:t>Bill </a:t>
            </a:r>
            <a:r>
              <a:rPr sz="3600" spc="-295" dirty="0"/>
              <a:t>Containment</a:t>
            </a:r>
            <a:r>
              <a:rPr sz="3600" spc="-15" dirty="0"/>
              <a:t> </a:t>
            </a:r>
            <a:r>
              <a:rPr sz="3600" spc="-315" dirty="0"/>
              <a:t>Measures</a:t>
            </a:r>
            <a:endParaRPr sz="3600" dirty="0"/>
          </a:p>
        </p:txBody>
      </p:sp>
      <p:sp>
        <p:nvSpPr>
          <p:cNvPr id="4" name="object 4"/>
          <p:cNvSpPr txBox="1"/>
          <p:nvPr/>
        </p:nvSpPr>
        <p:spPr>
          <a:xfrm>
            <a:off x="526899" y="2273417"/>
            <a:ext cx="11060667" cy="1849755"/>
          </a:xfrm>
          <a:prstGeom prst="rect">
            <a:avLst/>
          </a:prstGeom>
        </p:spPr>
        <p:txBody>
          <a:bodyPr vert="horz" wrap="square" lIns="0" tIns="102235" rIns="0" bIns="0" rtlCol="0">
            <a:spAutoFit/>
          </a:bodyPr>
          <a:lstStyle/>
          <a:p>
            <a:pPr marL="12700">
              <a:lnSpc>
                <a:spcPct val="100000"/>
              </a:lnSpc>
              <a:spcBef>
                <a:spcPts val="805"/>
              </a:spcBef>
            </a:pPr>
            <a:r>
              <a:rPr sz="1900" spc="350" dirty="0">
                <a:solidFill>
                  <a:srgbClr val="AF1512"/>
                </a:solidFill>
                <a:latin typeface="Arial"/>
                <a:cs typeface="Arial"/>
              </a:rPr>
              <a:t></a:t>
            </a:r>
            <a:r>
              <a:rPr sz="1900" spc="35" dirty="0">
                <a:solidFill>
                  <a:srgbClr val="AF1512"/>
                </a:solidFill>
                <a:latin typeface="Arial"/>
                <a:cs typeface="Arial"/>
              </a:rPr>
              <a:t> </a:t>
            </a:r>
            <a:r>
              <a:rPr sz="2400" spc="-15" dirty="0">
                <a:solidFill>
                  <a:srgbClr val="404040"/>
                </a:solidFill>
                <a:latin typeface="Verdana"/>
                <a:cs typeface="Verdana"/>
              </a:rPr>
              <a:t>Maintaining</a:t>
            </a:r>
            <a:r>
              <a:rPr sz="2400" spc="-215" dirty="0">
                <a:solidFill>
                  <a:srgbClr val="404040"/>
                </a:solidFill>
                <a:latin typeface="Verdana"/>
                <a:cs typeface="Verdana"/>
              </a:rPr>
              <a:t> </a:t>
            </a:r>
            <a:r>
              <a:rPr sz="2400" spc="-45" dirty="0">
                <a:solidFill>
                  <a:srgbClr val="404040"/>
                </a:solidFill>
                <a:latin typeface="Verdana"/>
                <a:cs typeface="Verdana"/>
              </a:rPr>
              <a:t>freeze</a:t>
            </a:r>
            <a:r>
              <a:rPr sz="2400" spc="-175" dirty="0">
                <a:solidFill>
                  <a:srgbClr val="404040"/>
                </a:solidFill>
                <a:latin typeface="Verdana"/>
                <a:cs typeface="Verdana"/>
              </a:rPr>
              <a:t> </a:t>
            </a:r>
            <a:r>
              <a:rPr sz="2400" spc="25" dirty="0">
                <a:solidFill>
                  <a:srgbClr val="404040"/>
                </a:solidFill>
                <a:latin typeface="Verdana"/>
                <a:cs typeface="Verdana"/>
              </a:rPr>
              <a:t>on</a:t>
            </a:r>
            <a:r>
              <a:rPr sz="2400" spc="-180" dirty="0">
                <a:solidFill>
                  <a:srgbClr val="404040"/>
                </a:solidFill>
                <a:latin typeface="Verdana"/>
                <a:cs typeface="Verdana"/>
              </a:rPr>
              <a:t> </a:t>
            </a:r>
            <a:r>
              <a:rPr sz="2400" spc="-110" dirty="0">
                <a:solidFill>
                  <a:srgbClr val="404040"/>
                </a:solidFill>
                <a:latin typeface="Verdana"/>
                <a:cs typeface="Verdana"/>
              </a:rPr>
              <a:t>filling</a:t>
            </a:r>
            <a:r>
              <a:rPr sz="2400" spc="-220" dirty="0">
                <a:solidFill>
                  <a:srgbClr val="404040"/>
                </a:solidFill>
                <a:latin typeface="Verdana"/>
                <a:cs typeface="Verdana"/>
              </a:rPr>
              <a:t> </a:t>
            </a:r>
            <a:r>
              <a:rPr sz="2400" spc="-40" dirty="0">
                <a:solidFill>
                  <a:srgbClr val="404040"/>
                </a:solidFill>
                <a:latin typeface="Verdana"/>
                <a:cs typeface="Verdana"/>
              </a:rPr>
              <a:t>non-critical</a:t>
            </a:r>
            <a:r>
              <a:rPr sz="2400" spc="-225" dirty="0">
                <a:solidFill>
                  <a:srgbClr val="404040"/>
                </a:solidFill>
                <a:latin typeface="Verdana"/>
                <a:cs typeface="Verdana"/>
              </a:rPr>
              <a:t> </a:t>
            </a:r>
            <a:r>
              <a:rPr sz="2400" spc="-125" dirty="0">
                <a:solidFill>
                  <a:srgbClr val="404040"/>
                </a:solidFill>
                <a:latin typeface="Verdana"/>
                <a:cs typeface="Verdana"/>
              </a:rPr>
              <a:t>posts.</a:t>
            </a:r>
            <a:endParaRPr sz="2400" dirty="0">
              <a:latin typeface="Verdana"/>
              <a:cs typeface="Verdana"/>
            </a:endParaRPr>
          </a:p>
          <a:p>
            <a:pPr marL="12700">
              <a:lnSpc>
                <a:spcPct val="100000"/>
              </a:lnSpc>
              <a:spcBef>
                <a:spcPts val="705"/>
              </a:spcBef>
            </a:pPr>
            <a:r>
              <a:rPr sz="1900" spc="350" dirty="0">
                <a:solidFill>
                  <a:srgbClr val="AF1512"/>
                </a:solidFill>
                <a:latin typeface="Arial"/>
                <a:cs typeface="Arial"/>
              </a:rPr>
              <a:t></a:t>
            </a:r>
            <a:r>
              <a:rPr sz="1900" spc="-265" dirty="0">
                <a:solidFill>
                  <a:srgbClr val="AF1512"/>
                </a:solidFill>
                <a:latin typeface="Arial"/>
                <a:cs typeface="Arial"/>
              </a:rPr>
              <a:t> </a:t>
            </a:r>
            <a:r>
              <a:rPr sz="2400" spc="-45" dirty="0">
                <a:solidFill>
                  <a:srgbClr val="404040"/>
                </a:solidFill>
                <a:latin typeface="Verdana"/>
                <a:cs typeface="Verdana"/>
              </a:rPr>
              <a:t>Enforcing </a:t>
            </a:r>
            <a:r>
              <a:rPr sz="2400" spc="-70" dirty="0">
                <a:solidFill>
                  <a:srgbClr val="404040"/>
                </a:solidFill>
                <a:latin typeface="Verdana"/>
                <a:cs typeface="Verdana"/>
              </a:rPr>
              <a:t>Retirement </a:t>
            </a:r>
            <a:r>
              <a:rPr sz="2400" spc="-45" dirty="0">
                <a:solidFill>
                  <a:srgbClr val="404040"/>
                </a:solidFill>
                <a:latin typeface="Verdana"/>
                <a:cs typeface="Verdana"/>
              </a:rPr>
              <a:t>Policy.</a:t>
            </a:r>
            <a:endParaRPr sz="2400" dirty="0">
              <a:latin typeface="Verdana"/>
              <a:cs typeface="Verdana"/>
            </a:endParaRPr>
          </a:p>
          <a:p>
            <a:pPr marL="12700">
              <a:lnSpc>
                <a:spcPct val="100000"/>
              </a:lnSpc>
              <a:spcBef>
                <a:spcPts val="710"/>
              </a:spcBef>
            </a:pPr>
            <a:r>
              <a:rPr sz="1900" spc="350" dirty="0">
                <a:solidFill>
                  <a:srgbClr val="AF1512"/>
                </a:solidFill>
                <a:latin typeface="Arial"/>
                <a:cs typeface="Arial"/>
              </a:rPr>
              <a:t> </a:t>
            </a:r>
            <a:r>
              <a:rPr sz="2400" spc="-50" dirty="0">
                <a:solidFill>
                  <a:srgbClr val="404040"/>
                </a:solidFill>
                <a:latin typeface="Verdana"/>
                <a:cs typeface="Verdana"/>
              </a:rPr>
              <a:t>Implementation </a:t>
            </a:r>
            <a:r>
              <a:rPr sz="2400" spc="10" dirty="0">
                <a:solidFill>
                  <a:srgbClr val="404040"/>
                </a:solidFill>
                <a:latin typeface="Verdana"/>
                <a:cs typeface="Verdana"/>
              </a:rPr>
              <a:t>of </a:t>
            </a:r>
            <a:r>
              <a:rPr sz="2400" spc="35" dirty="0">
                <a:solidFill>
                  <a:srgbClr val="404040"/>
                </a:solidFill>
                <a:latin typeface="Verdana"/>
                <a:cs typeface="Verdana"/>
              </a:rPr>
              <a:t>new </a:t>
            </a:r>
            <a:r>
              <a:rPr sz="2400" spc="10" dirty="0">
                <a:solidFill>
                  <a:srgbClr val="404040"/>
                </a:solidFill>
                <a:latin typeface="Verdana"/>
                <a:cs typeface="Verdana"/>
              </a:rPr>
              <a:t>policy </a:t>
            </a:r>
            <a:r>
              <a:rPr sz="2400" spc="25" dirty="0">
                <a:solidFill>
                  <a:srgbClr val="404040"/>
                </a:solidFill>
                <a:latin typeface="Verdana"/>
                <a:cs typeface="Verdana"/>
              </a:rPr>
              <a:t>on </a:t>
            </a:r>
            <a:r>
              <a:rPr sz="2400" spc="-60" dirty="0">
                <a:solidFill>
                  <a:srgbClr val="404040"/>
                </a:solidFill>
                <a:latin typeface="Verdana"/>
                <a:cs typeface="Verdana"/>
              </a:rPr>
              <a:t>Personal </a:t>
            </a:r>
            <a:r>
              <a:rPr sz="2400" spc="-210" dirty="0">
                <a:solidFill>
                  <a:srgbClr val="404040"/>
                </a:solidFill>
                <a:latin typeface="Verdana"/>
                <a:cs typeface="Verdana"/>
              </a:rPr>
              <a:t>Issue  </a:t>
            </a:r>
            <a:r>
              <a:rPr sz="2400" spc="-65" dirty="0">
                <a:solidFill>
                  <a:srgbClr val="404040"/>
                </a:solidFill>
                <a:latin typeface="Verdana"/>
                <a:cs typeface="Verdana"/>
              </a:rPr>
              <a:t>Vehicles.</a:t>
            </a:r>
            <a:endParaRPr sz="2400" dirty="0">
              <a:latin typeface="Verdana"/>
              <a:cs typeface="Verdana"/>
            </a:endParaRPr>
          </a:p>
          <a:p>
            <a:pPr marL="12700">
              <a:lnSpc>
                <a:spcPct val="100000"/>
              </a:lnSpc>
              <a:spcBef>
                <a:spcPts val="720"/>
              </a:spcBef>
            </a:pPr>
            <a:r>
              <a:rPr sz="1900" spc="350" dirty="0">
                <a:solidFill>
                  <a:srgbClr val="AF1512"/>
                </a:solidFill>
                <a:latin typeface="Arial"/>
                <a:cs typeface="Arial"/>
              </a:rPr>
              <a:t></a:t>
            </a:r>
            <a:r>
              <a:rPr sz="1900" spc="30" dirty="0">
                <a:solidFill>
                  <a:srgbClr val="AF1512"/>
                </a:solidFill>
                <a:latin typeface="Arial"/>
                <a:cs typeface="Arial"/>
              </a:rPr>
              <a:t> </a:t>
            </a:r>
            <a:r>
              <a:rPr sz="2400" spc="-55" dirty="0">
                <a:solidFill>
                  <a:srgbClr val="404040"/>
                </a:solidFill>
                <a:latin typeface="Verdana"/>
                <a:cs typeface="Verdana"/>
              </a:rPr>
              <a:t>Rationalisation</a:t>
            </a:r>
            <a:r>
              <a:rPr sz="2400" spc="-210" dirty="0">
                <a:solidFill>
                  <a:srgbClr val="404040"/>
                </a:solidFill>
                <a:latin typeface="Verdana"/>
                <a:cs typeface="Verdana"/>
              </a:rPr>
              <a:t> </a:t>
            </a:r>
            <a:r>
              <a:rPr sz="2400" spc="10" dirty="0">
                <a:solidFill>
                  <a:srgbClr val="404040"/>
                </a:solidFill>
                <a:latin typeface="Verdana"/>
                <a:cs typeface="Verdana"/>
              </a:rPr>
              <a:t>of</a:t>
            </a:r>
            <a:r>
              <a:rPr sz="2400" spc="-180" dirty="0">
                <a:solidFill>
                  <a:srgbClr val="404040"/>
                </a:solidFill>
                <a:latin typeface="Verdana"/>
                <a:cs typeface="Verdana"/>
              </a:rPr>
              <a:t> </a:t>
            </a:r>
            <a:r>
              <a:rPr sz="2400" spc="-55" dirty="0">
                <a:solidFill>
                  <a:srgbClr val="404040"/>
                </a:solidFill>
                <a:latin typeface="Verdana"/>
                <a:cs typeface="Verdana"/>
              </a:rPr>
              <a:t>Foreign</a:t>
            </a:r>
            <a:r>
              <a:rPr sz="2400" spc="-215" dirty="0">
                <a:solidFill>
                  <a:srgbClr val="404040"/>
                </a:solidFill>
                <a:latin typeface="Verdana"/>
                <a:cs typeface="Verdana"/>
              </a:rPr>
              <a:t> </a:t>
            </a:r>
            <a:r>
              <a:rPr sz="2400" spc="-65" dirty="0">
                <a:solidFill>
                  <a:srgbClr val="404040"/>
                </a:solidFill>
                <a:latin typeface="Verdana"/>
                <a:cs typeface="Verdana"/>
              </a:rPr>
              <a:t>Service</a:t>
            </a:r>
            <a:r>
              <a:rPr sz="2400" spc="-215" dirty="0">
                <a:solidFill>
                  <a:srgbClr val="404040"/>
                </a:solidFill>
                <a:latin typeface="Verdana"/>
                <a:cs typeface="Verdana"/>
              </a:rPr>
              <a:t> </a:t>
            </a:r>
            <a:r>
              <a:rPr sz="2400" spc="-145" dirty="0">
                <a:solidFill>
                  <a:srgbClr val="404040"/>
                </a:solidFill>
                <a:latin typeface="Verdana"/>
                <a:cs typeface="Verdana"/>
              </a:rPr>
              <a:t>Missions.</a:t>
            </a:r>
            <a:endParaRPr sz="2400" dirty="0">
              <a:latin typeface="Verdana"/>
              <a:cs typeface="Verdana"/>
            </a:endParaRPr>
          </a:p>
        </p:txBody>
      </p:sp>
      <p:sp>
        <p:nvSpPr>
          <p:cNvPr id="5" name="object 5"/>
          <p:cNvSpPr txBox="1"/>
          <p:nvPr/>
        </p:nvSpPr>
        <p:spPr>
          <a:xfrm>
            <a:off x="526899" y="4123172"/>
            <a:ext cx="11421745" cy="391160"/>
          </a:xfrm>
          <a:prstGeom prst="rect">
            <a:avLst/>
          </a:prstGeom>
        </p:spPr>
        <p:txBody>
          <a:bodyPr vert="horz" wrap="square" lIns="0" tIns="12700" rIns="0" bIns="0" rtlCol="0">
            <a:spAutoFit/>
          </a:bodyPr>
          <a:lstStyle/>
          <a:p>
            <a:pPr marL="12700">
              <a:lnSpc>
                <a:spcPct val="100000"/>
              </a:lnSpc>
              <a:spcBef>
                <a:spcPts val="100"/>
              </a:spcBef>
            </a:pPr>
            <a:r>
              <a:rPr sz="1900" spc="350" dirty="0">
                <a:solidFill>
                  <a:srgbClr val="AF1512"/>
                </a:solidFill>
                <a:latin typeface="Arial"/>
                <a:cs typeface="Arial"/>
              </a:rPr>
              <a:t></a:t>
            </a:r>
            <a:r>
              <a:rPr sz="1900" spc="40" dirty="0">
                <a:solidFill>
                  <a:srgbClr val="AF1512"/>
                </a:solidFill>
                <a:latin typeface="Arial"/>
                <a:cs typeface="Arial"/>
              </a:rPr>
              <a:t> </a:t>
            </a:r>
            <a:r>
              <a:rPr sz="2400" spc="-35" dirty="0">
                <a:solidFill>
                  <a:srgbClr val="404040"/>
                </a:solidFill>
                <a:latin typeface="Verdana"/>
                <a:cs typeface="Verdana"/>
              </a:rPr>
              <a:t>Reviewing</a:t>
            </a:r>
            <a:r>
              <a:rPr sz="2400" spc="-210" dirty="0">
                <a:solidFill>
                  <a:srgbClr val="404040"/>
                </a:solidFill>
                <a:latin typeface="Verdana"/>
                <a:cs typeface="Verdana"/>
              </a:rPr>
              <a:t> </a:t>
            </a:r>
            <a:r>
              <a:rPr sz="2400" spc="-25" dirty="0">
                <a:solidFill>
                  <a:srgbClr val="404040"/>
                </a:solidFill>
                <a:latin typeface="Verdana"/>
                <a:cs typeface="Verdana"/>
              </a:rPr>
              <a:t>conditions</a:t>
            </a:r>
            <a:r>
              <a:rPr sz="2400" spc="-204" dirty="0">
                <a:solidFill>
                  <a:srgbClr val="404040"/>
                </a:solidFill>
                <a:latin typeface="Verdana"/>
                <a:cs typeface="Verdana"/>
              </a:rPr>
              <a:t> </a:t>
            </a:r>
            <a:r>
              <a:rPr sz="2400" spc="10" dirty="0">
                <a:solidFill>
                  <a:srgbClr val="404040"/>
                </a:solidFill>
                <a:latin typeface="Verdana"/>
                <a:cs typeface="Verdana"/>
              </a:rPr>
              <a:t>of</a:t>
            </a:r>
            <a:r>
              <a:rPr sz="2400" spc="-170" dirty="0">
                <a:solidFill>
                  <a:srgbClr val="404040"/>
                </a:solidFill>
                <a:latin typeface="Verdana"/>
                <a:cs typeface="Verdana"/>
              </a:rPr>
              <a:t> </a:t>
            </a:r>
            <a:r>
              <a:rPr sz="2400" spc="-50" dirty="0">
                <a:solidFill>
                  <a:srgbClr val="404040"/>
                </a:solidFill>
                <a:latin typeface="Verdana"/>
                <a:cs typeface="Verdana"/>
              </a:rPr>
              <a:t>service</a:t>
            </a:r>
            <a:r>
              <a:rPr sz="2400" spc="-220" dirty="0">
                <a:solidFill>
                  <a:srgbClr val="404040"/>
                </a:solidFill>
                <a:latin typeface="Verdana"/>
                <a:cs typeface="Verdana"/>
              </a:rPr>
              <a:t> </a:t>
            </a:r>
            <a:r>
              <a:rPr sz="2400" spc="-95" dirty="0">
                <a:solidFill>
                  <a:srgbClr val="404040"/>
                </a:solidFill>
                <a:latin typeface="Verdana"/>
                <a:cs typeface="Verdana"/>
              </a:rPr>
              <a:t>for</a:t>
            </a:r>
            <a:r>
              <a:rPr sz="2400" spc="-165" dirty="0">
                <a:solidFill>
                  <a:srgbClr val="404040"/>
                </a:solidFill>
                <a:latin typeface="Verdana"/>
                <a:cs typeface="Verdana"/>
              </a:rPr>
              <a:t> </a:t>
            </a:r>
            <a:r>
              <a:rPr sz="2400" spc="-20" dirty="0">
                <a:solidFill>
                  <a:srgbClr val="404040"/>
                </a:solidFill>
                <a:latin typeface="Verdana"/>
                <a:cs typeface="Verdana"/>
              </a:rPr>
              <a:t>Locally</a:t>
            </a:r>
            <a:r>
              <a:rPr sz="2400" spc="-170" dirty="0">
                <a:solidFill>
                  <a:srgbClr val="404040"/>
                </a:solidFill>
                <a:latin typeface="Verdana"/>
                <a:cs typeface="Verdana"/>
              </a:rPr>
              <a:t> </a:t>
            </a:r>
            <a:r>
              <a:rPr sz="2400" spc="-20" dirty="0">
                <a:solidFill>
                  <a:srgbClr val="404040"/>
                </a:solidFill>
                <a:latin typeface="Verdana"/>
                <a:cs typeface="Verdana"/>
              </a:rPr>
              <a:t>Recruited</a:t>
            </a:r>
            <a:r>
              <a:rPr sz="2400" spc="-175" dirty="0">
                <a:solidFill>
                  <a:srgbClr val="404040"/>
                </a:solidFill>
                <a:latin typeface="Verdana"/>
                <a:cs typeface="Verdana"/>
              </a:rPr>
              <a:t> </a:t>
            </a:r>
            <a:r>
              <a:rPr sz="2400" spc="-114" dirty="0">
                <a:solidFill>
                  <a:srgbClr val="404040"/>
                </a:solidFill>
                <a:latin typeface="Verdana"/>
                <a:cs typeface="Verdana"/>
              </a:rPr>
              <a:t>Staff</a:t>
            </a:r>
            <a:r>
              <a:rPr sz="2400" spc="-195" dirty="0">
                <a:solidFill>
                  <a:srgbClr val="404040"/>
                </a:solidFill>
                <a:latin typeface="Verdana"/>
                <a:cs typeface="Verdana"/>
              </a:rPr>
              <a:t> </a:t>
            </a:r>
            <a:r>
              <a:rPr sz="2400" spc="30" dirty="0">
                <a:solidFill>
                  <a:srgbClr val="404040"/>
                </a:solidFill>
                <a:latin typeface="Verdana"/>
                <a:cs typeface="Verdana"/>
              </a:rPr>
              <a:t>at</a:t>
            </a:r>
            <a:r>
              <a:rPr sz="2400" spc="-175" dirty="0">
                <a:solidFill>
                  <a:srgbClr val="404040"/>
                </a:solidFill>
                <a:latin typeface="Verdana"/>
                <a:cs typeface="Verdana"/>
              </a:rPr>
              <a:t> </a:t>
            </a:r>
            <a:r>
              <a:rPr sz="2400" spc="-85" dirty="0">
                <a:solidFill>
                  <a:srgbClr val="404040"/>
                </a:solidFill>
                <a:latin typeface="Verdana"/>
                <a:cs typeface="Verdana"/>
              </a:rPr>
              <a:t>our</a:t>
            </a:r>
            <a:r>
              <a:rPr sz="2400" spc="-170" dirty="0">
                <a:solidFill>
                  <a:srgbClr val="404040"/>
                </a:solidFill>
                <a:latin typeface="Verdana"/>
                <a:cs typeface="Verdana"/>
              </a:rPr>
              <a:t> </a:t>
            </a:r>
            <a:r>
              <a:rPr sz="2400" spc="-45" dirty="0">
                <a:solidFill>
                  <a:srgbClr val="404040"/>
                </a:solidFill>
                <a:latin typeface="Verdana"/>
                <a:cs typeface="Verdana"/>
              </a:rPr>
              <a:t>Diplomatic</a:t>
            </a:r>
            <a:endParaRPr sz="2400" dirty="0">
              <a:latin typeface="Verdana"/>
              <a:cs typeface="Verdana"/>
            </a:endParaRPr>
          </a:p>
        </p:txBody>
      </p:sp>
      <p:sp>
        <p:nvSpPr>
          <p:cNvPr id="6" name="object 6"/>
          <p:cNvSpPr txBox="1"/>
          <p:nvPr/>
        </p:nvSpPr>
        <p:spPr>
          <a:xfrm>
            <a:off x="535940" y="4350257"/>
            <a:ext cx="10758805" cy="2179320"/>
          </a:xfrm>
          <a:prstGeom prst="rect">
            <a:avLst/>
          </a:prstGeom>
        </p:spPr>
        <p:txBody>
          <a:bodyPr vert="horz" wrap="square" lIns="0" tIns="102235" rIns="0" bIns="0" rtlCol="0">
            <a:spAutoFit/>
          </a:bodyPr>
          <a:lstStyle/>
          <a:p>
            <a:pPr marL="299085">
              <a:lnSpc>
                <a:spcPct val="100000"/>
              </a:lnSpc>
              <a:spcBef>
                <a:spcPts val="805"/>
              </a:spcBef>
            </a:pPr>
            <a:r>
              <a:rPr sz="2400" spc="-140" dirty="0">
                <a:solidFill>
                  <a:srgbClr val="404040"/>
                </a:solidFill>
                <a:latin typeface="Verdana"/>
                <a:cs typeface="Verdana"/>
              </a:rPr>
              <a:t>Missions.</a:t>
            </a:r>
            <a:endParaRPr sz="2400" dirty="0">
              <a:latin typeface="Verdana"/>
              <a:cs typeface="Verdana"/>
            </a:endParaRPr>
          </a:p>
          <a:p>
            <a:pPr marL="12700">
              <a:lnSpc>
                <a:spcPct val="100000"/>
              </a:lnSpc>
              <a:spcBef>
                <a:spcPts val="710"/>
              </a:spcBef>
            </a:pPr>
            <a:r>
              <a:rPr sz="1900" spc="350" dirty="0">
                <a:solidFill>
                  <a:srgbClr val="AF1512"/>
                </a:solidFill>
                <a:latin typeface="Arial"/>
                <a:cs typeface="Arial"/>
              </a:rPr>
              <a:t></a:t>
            </a:r>
            <a:r>
              <a:rPr sz="1900" spc="35" dirty="0">
                <a:solidFill>
                  <a:srgbClr val="AF1512"/>
                </a:solidFill>
                <a:latin typeface="Arial"/>
                <a:cs typeface="Arial"/>
              </a:rPr>
              <a:t> </a:t>
            </a:r>
            <a:r>
              <a:rPr sz="2400" spc="-40" dirty="0">
                <a:solidFill>
                  <a:srgbClr val="404040"/>
                </a:solidFill>
                <a:latin typeface="Verdana"/>
                <a:cs typeface="Verdana"/>
              </a:rPr>
              <a:t>Relating</a:t>
            </a:r>
            <a:r>
              <a:rPr sz="2400" spc="-210" dirty="0">
                <a:solidFill>
                  <a:srgbClr val="404040"/>
                </a:solidFill>
                <a:latin typeface="Verdana"/>
                <a:cs typeface="Verdana"/>
              </a:rPr>
              <a:t> </a:t>
            </a:r>
            <a:r>
              <a:rPr sz="2400" spc="-75" dirty="0">
                <a:solidFill>
                  <a:srgbClr val="404040"/>
                </a:solidFill>
                <a:latin typeface="Verdana"/>
                <a:cs typeface="Verdana"/>
              </a:rPr>
              <a:t>outlays</a:t>
            </a:r>
            <a:r>
              <a:rPr sz="2400" spc="-190" dirty="0">
                <a:solidFill>
                  <a:srgbClr val="404040"/>
                </a:solidFill>
                <a:latin typeface="Verdana"/>
                <a:cs typeface="Verdana"/>
              </a:rPr>
              <a:t> </a:t>
            </a:r>
            <a:r>
              <a:rPr sz="2400" spc="25" dirty="0">
                <a:solidFill>
                  <a:srgbClr val="404040"/>
                </a:solidFill>
                <a:latin typeface="Verdana"/>
                <a:cs typeface="Verdana"/>
              </a:rPr>
              <a:t>on</a:t>
            </a:r>
            <a:r>
              <a:rPr sz="2400" spc="-170" dirty="0">
                <a:solidFill>
                  <a:srgbClr val="404040"/>
                </a:solidFill>
                <a:latin typeface="Verdana"/>
                <a:cs typeface="Verdana"/>
              </a:rPr>
              <a:t> </a:t>
            </a:r>
            <a:r>
              <a:rPr sz="2400" spc="-40" dirty="0">
                <a:solidFill>
                  <a:srgbClr val="404040"/>
                </a:solidFill>
                <a:latin typeface="Verdana"/>
                <a:cs typeface="Verdana"/>
              </a:rPr>
              <a:t>bonus</a:t>
            </a:r>
            <a:r>
              <a:rPr sz="2400" spc="-170" dirty="0">
                <a:solidFill>
                  <a:srgbClr val="404040"/>
                </a:solidFill>
                <a:latin typeface="Verdana"/>
                <a:cs typeface="Verdana"/>
              </a:rPr>
              <a:t> </a:t>
            </a:r>
            <a:r>
              <a:rPr sz="2400" spc="-40" dirty="0">
                <a:solidFill>
                  <a:srgbClr val="404040"/>
                </a:solidFill>
                <a:latin typeface="Verdana"/>
                <a:cs typeface="Verdana"/>
              </a:rPr>
              <a:t>payments</a:t>
            </a:r>
            <a:r>
              <a:rPr sz="2400" spc="-190" dirty="0">
                <a:solidFill>
                  <a:srgbClr val="404040"/>
                </a:solidFill>
                <a:latin typeface="Verdana"/>
                <a:cs typeface="Verdana"/>
              </a:rPr>
              <a:t> </a:t>
            </a:r>
            <a:r>
              <a:rPr sz="2400" spc="-10" dirty="0">
                <a:solidFill>
                  <a:srgbClr val="404040"/>
                </a:solidFill>
                <a:latin typeface="Verdana"/>
                <a:cs typeface="Verdana"/>
              </a:rPr>
              <a:t>to</a:t>
            </a:r>
            <a:r>
              <a:rPr sz="2400" spc="-175" dirty="0">
                <a:solidFill>
                  <a:srgbClr val="404040"/>
                </a:solidFill>
                <a:latin typeface="Verdana"/>
                <a:cs typeface="Verdana"/>
              </a:rPr>
              <a:t> </a:t>
            </a:r>
            <a:r>
              <a:rPr sz="2400" spc="-15" dirty="0">
                <a:solidFill>
                  <a:srgbClr val="404040"/>
                </a:solidFill>
                <a:latin typeface="Verdana"/>
                <a:cs typeface="Verdana"/>
              </a:rPr>
              <a:t>Budget</a:t>
            </a:r>
            <a:r>
              <a:rPr sz="2400" spc="-190" dirty="0">
                <a:solidFill>
                  <a:srgbClr val="404040"/>
                </a:solidFill>
                <a:latin typeface="Verdana"/>
                <a:cs typeface="Verdana"/>
              </a:rPr>
              <a:t> </a:t>
            </a:r>
            <a:r>
              <a:rPr sz="2400" spc="-10" dirty="0">
                <a:solidFill>
                  <a:srgbClr val="404040"/>
                </a:solidFill>
                <a:latin typeface="Verdana"/>
                <a:cs typeface="Verdana"/>
              </a:rPr>
              <a:t>financial</a:t>
            </a:r>
            <a:r>
              <a:rPr sz="2400" spc="-220" dirty="0">
                <a:solidFill>
                  <a:srgbClr val="404040"/>
                </a:solidFill>
                <a:latin typeface="Verdana"/>
                <a:cs typeface="Verdana"/>
              </a:rPr>
              <a:t> </a:t>
            </a:r>
            <a:r>
              <a:rPr sz="2400" spc="55" dirty="0">
                <a:solidFill>
                  <a:srgbClr val="404040"/>
                </a:solidFill>
                <a:latin typeface="Verdana"/>
                <a:cs typeface="Verdana"/>
              </a:rPr>
              <a:t>capacity.</a:t>
            </a:r>
            <a:endParaRPr sz="2400" dirty="0">
              <a:latin typeface="Verdana"/>
              <a:cs typeface="Verdana"/>
            </a:endParaRPr>
          </a:p>
          <a:p>
            <a:pPr marL="299085" marR="5080" indent="-287020">
              <a:lnSpc>
                <a:spcPts val="2590"/>
              </a:lnSpc>
              <a:spcBef>
                <a:spcPts val="1050"/>
              </a:spcBef>
            </a:pPr>
            <a:r>
              <a:rPr sz="1900" spc="350" dirty="0">
                <a:solidFill>
                  <a:srgbClr val="AF1512"/>
                </a:solidFill>
                <a:latin typeface="Arial"/>
                <a:cs typeface="Arial"/>
              </a:rPr>
              <a:t> </a:t>
            </a:r>
            <a:r>
              <a:rPr sz="2400" spc="-50" dirty="0">
                <a:solidFill>
                  <a:srgbClr val="404040"/>
                </a:solidFill>
                <a:latin typeface="Verdana"/>
                <a:cs typeface="Verdana"/>
              </a:rPr>
              <a:t>Interfacing </a:t>
            </a:r>
            <a:r>
              <a:rPr sz="2400" spc="-20" dirty="0">
                <a:solidFill>
                  <a:srgbClr val="404040"/>
                </a:solidFill>
                <a:latin typeface="Verdana"/>
                <a:cs typeface="Verdana"/>
              </a:rPr>
              <a:t>the </a:t>
            </a:r>
            <a:r>
              <a:rPr sz="2400" spc="-75" dirty="0">
                <a:solidFill>
                  <a:srgbClr val="404040"/>
                </a:solidFill>
                <a:latin typeface="Verdana"/>
                <a:cs typeface="Verdana"/>
              </a:rPr>
              <a:t>Payroll </a:t>
            </a:r>
            <a:r>
              <a:rPr sz="2400" spc="70" dirty="0">
                <a:solidFill>
                  <a:srgbClr val="404040"/>
                </a:solidFill>
                <a:latin typeface="Verdana"/>
                <a:cs typeface="Verdana"/>
              </a:rPr>
              <a:t>&amp; </a:t>
            </a:r>
            <a:r>
              <a:rPr sz="2400" spc="-55" dirty="0">
                <a:solidFill>
                  <a:srgbClr val="404040"/>
                </a:solidFill>
                <a:latin typeface="Verdana"/>
                <a:cs typeface="Verdana"/>
              </a:rPr>
              <a:t>Pension </a:t>
            </a:r>
            <a:r>
              <a:rPr sz="2400" spc="-195" dirty="0">
                <a:solidFill>
                  <a:srgbClr val="404040"/>
                </a:solidFill>
                <a:latin typeface="Verdana"/>
                <a:cs typeface="Verdana"/>
              </a:rPr>
              <a:t>Systems, </a:t>
            </a:r>
            <a:r>
              <a:rPr sz="2400" dirty="0">
                <a:solidFill>
                  <a:srgbClr val="404040"/>
                </a:solidFill>
                <a:latin typeface="Verdana"/>
                <a:cs typeface="Verdana"/>
              </a:rPr>
              <a:t>Public </a:t>
            </a:r>
            <a:r>
              <a:rPr sz="2400" spc="20" dirty="0">
                <a:solidFill>
                  <a:srgbClr val="404040"/>
                </a:solidFill>
                <a:latin typeface="Verdana"/>
                <a:cs typeface="Verdana"/>
              </a:rPr>
              <a:t>Finance  Management</a:t>
            </a:r>
            <a:r>
              <a:rPr sz="2400" spc="-10" dirty="0">
                <a:solidFill>
                  <a:srgbClr val="404040"/>
                </a:solidFill>
                <a:latin typeface="Verdana"/>
                <a:cs typeface="Verdana"/>
              </a:rPr>
              <a:t> </a:t>
            </a:r>
            <a:r>
              <a:rPr sz="2400" spc="-170" dirty="0">
                <a:solidFill>
                  <a:srgbClr val="404040"/>
                </a:solidFill>
                <a:latin typeface="Verdana"/>
                <a:cs typeface="Verdana"/>
              </a:rPr>
              <a:t>System </a:t>
            </a:r>
            <a:r>
              <a:rPr sz="2400" spc="90" dirty="0">
                <a:solidFill>
                  <a:srgbClr val="404040"/>
                </a:solidFill>
                <a:latin typeface="Verdana"/>
                <a:cs typeface="Verdana"/>
              </a:rPr>
              <a:t>and</a:t>
            </a:r>
            <a:r>
              <a:rPr sz="2400" spc="-175" dirty="0">
                <a:solidFill>
                  <a:srgbClr val="404040"/>
                </a:solidFill>
                <a:latin typeface="Verdana"/>
                <a:cs typeface="Verdana"/>
              </a:rPr>
              <a:t> </a:t>
            </a:r>
            <a:r>
              <a:rPr sz="2400" spc="-20" dirty="0">
                <a:solidFill>
                  <a:srgbClr val="404040"/>
                </a:solidFill>
                <a:latin typeface="Verdana"/>
                <a:cs typeface="Verdana"/>
              </a:rPr>
              <a:t>the</a:t>
            </a:r>
            <a:r>
              <a:rPr sz="2400" spc="-185" dirty="0">
                <a:solidFill>
                  <a:srgbClr val="404040"/>
                </a:solidFill>
                <a:latin typeface="Verdana"/>
                <a:cs typeface="Verdana"/>
              </a:rPr>
              <a:t> </a:t>
            </a:r>
            <a:r>
              <a:rPr sz="2400" spc="-195" dirty="0">
                <a:solidFill>
                  <a:srgbClr val="404040"/>
                </a:solidFill>
                <a:latin typeface="Verdana"/>
                <a:cs typeface="Verdana"/>
              </a:rPr>
              <a:t>HR</a:t>
            </a:r>
            <a:r>
              <a:rPr sz="2400" spc="-165" dirty="0">
                <a:solidFill>
                  <a:srgbClr val="404040"/>
                </a:solidFill>
                <a:latin typeface="Verdana"/>
                <a:cs typeface="Verdana"/>
              </a:rPr>
              <a:t> </a:t>
            </a:r>
            <a:r>
              <a:rPr sz="2400" spc="60" dirty="0">
                <a:solidFill>
                  <a:srgbClr val="404040"/>
                </a:solidFill>
                <a:latin typeface="Verdana"/>
                <a:cs typeface="Verdana"/>
              </a:rPr>
              <a:t>Management</a:t>
            </a:r>
            <a:r>
              <a:rPr sz="2400" spc="-210" dirty="0">
                <a:solidFill>
                  <a:srgbClr val="404040"/>
                </a:solidFill>
                <a:latin typeface="Verdana"/>
                <a:cs typeface="Verdana"/>
              </a:rPr>
              <a:t> </a:t>
            </a:r>
            <a:r>
              <a:rPr sz="2400" spc="-85" dirty="0">
                <a:solidFill>
                  <a:srgbClr val="404040"/>
                </a:solidFill>
                <a:latin typeface="Verdana"/>
                <a:cs typeface="Verdana"/>
              </a:rPr>
              <a:t>Information</a:t>
            </a:r>
            <a:r>
              <a:rPr sz="2400" spc="-215" dirty="0">
                <a:solidFill>
                  <a:srgbClr val="404040"/>
                </a:solidFill>
                <a:latin typeface="Verdana"/>
                <a:cs typeface="Verdana"/>
              </a:rPr>
              <a:t> </a:t>
            </a:r>
            <a:r>
              <a:rPr sz="2400" spc="-175" dirty="0">
                <a:solidFill>
                  <a:srgbClr val="404040"/>
                </a:solidFill>
                <a:latin typeface="Verdana"/>
                <a:cs typeface="Verdana"/>
              </a:rPr>
              <a:t>System.</a:t>
            </a:r>
            <a:endParaRPr sz="2400" dirty="0">
              <a:latin typeface="Verdana"/>
              <a:cs typeface="Verdana"/>
            </a:endParaRPr>
          </a:p>
          <a:p>
            <a:pPr marL="12700">
              <a:lnSpc>
                <a:spcPct val="100000"/>
              </a:lnSpc>
              <a:spcBef>
                <a:spcPts val="670"/>
              </a:spcBef>
            </a:pPr>
            <a:r>
              <a:rPr sz="1900" spc="350" dirty="0">
                <a:solidFill>
                  <a:srgbClr val="AF1512"/>
                </a:solidFill>
                <a:latin typeface="Arial"/>
                <a:cs typeface="Arial"/>
              </a:rPr>
              <a:t></a:t>
            </a:r>
            <a:r>
              <a:rPr sz="1900" spc="-245" dirty="0">
                <a:solidFill>
                  <a:srgbClr val="AF1512"/>
                </a:solidFill>
                <a:latin typeface="Arial"/>
                <a:cs typeface="Arial"/>
              </a:rPr>
              <a:t> </a:t>
            </a:r>
            <a:r>
              <a:rPr sz="2400" spc="-70" dirty="0">
                <a:solidFill>
                  <a:srgbClr val="404040"/>
                </a:solidFill>
                <a:latin typeface="Verdana"/>
                <a:cs typeface="Verdana"/>
              </a:rPr>
              <a:t>Strengthening </a:t>
            </a:r>
            <a:r>
              <a:rPr sz="2400" spc="-55" dirty="0">
                <a:solidFill>
                  <a:srgbClr val="404040"/>
                </a:solidFill>
                <a:latin typeface="Verdana"/>
                <a:cs typeface="Verdana"/>
              </a:rPr>
              <a:t>payroll </a:t>
            </a:r>
            <a:r>
              <a:rPr sz="2400" spc="-75" dirty="0">
                <a:solidFill>
                  <a:srgbClr val="404040"/>
                </a:solidFill>
                <a:latin typeface="Verdana"/>
                <a:cs typeface="Verdana"/>
              </a:rPr>
              <a:t>controls.</a:t>
            </a:r>
            <a:endParaRPr sz="2400" dirty="0">
              <a:latin typeface="Verdana"/>
              <a:cs typeface="Verdana"/>
            </a:endParaRPr>
          </a:p>
        </p:txBody>
      </p:sp>
      <p:sp>
        <p:nvSpPr>
          <p:cNvPr id="7" name="object 7"/>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6</a:t>
            </a:r>
            <a:endParaRPr sz="2800" dirty="0">
              <a:latin typeface="Verdana"/>
              <a:cs typeface="Verdana"/>
            </a:endParaRPr>
          </a:p>
        </p:txBody>
      </p:sp>
    </p:spTree>
    <p:extLst>
      <p:ext uri="{BB962C8B-B14F-4D97-AF65-F5344CB8AC3E}">
        <p14:creationId xmlns:p14="http://schemas.microsoft.com/office/powerpoint/2010/main" val="2712056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756310" y="802004"/>
            <a:ext cx="7315200" cy="574040"/>
          </a:xfrm>
          <a:prstGeom prst="rect">
            <a:avLst/>
          </a:prstGeom>
        </p:spPr>
        <p:txBody>
          <a:bodyPr vert="horz" wrap="square" lIns="0" tIns="12700" rIns="0" bIns="0" rtlCol="0">
            <a:spAutoFit/>
          </a:bodyPr>
          <a:lstStyle/>
          <a:p>
            <a:pPr marL="12700">
              <a:lnSpc>
                <a:spcPct val="100000"/>
              </a:lnSpc>
              <a:spcBef>
                <a:spcPts val="100"/>
              </a:spcBef>
            </a:pPr>
            <a:r>
              <a:rPr lang="en-ZW" sz="3600" dirty="0"/>
              <a:t>Key Infrastructure Projects</a:t>
            </a:r>
            <a:endParaRPr sz="3600" dirty="0"/>
          </a:p>
        </p:txBody>
      </p:sp>
      <p:sp>
        <p:nvSpPr>
          <p:cNvPr id="4" name="object 4"/>
          <p:cNvSpPr txBox="1"/>
          <p:nvPr/>
        </p:nvSpPr>
        <p:spPr>
          <a:xfrm>
            <a:off x="526899" y="2273417"/>
            <a:ext cx="11060667" cy="1390765"/>
          </a:xfrm>
          <a:prstGeom prst="rect">
            <a:avLst/>
          </a:prstGeom>
        </p:spPr>
        <p:txBody>
          <a:bodyPr vert="horz" wrap="square" lIns="0" tIns="102235" rIns="0" bIns="0" rtlCol="0">
            <a:spAutoFit/>
          </a:bodyPr>
          <a:lstStyle/>
          <a:p>
            <a:pPr marL="12700">
              <a:lnSpc>
                <a:spcPct val="100000"/>
              </a:lnSpc>
              <a:spcBef>
                <a:spcPts val="805"/>
              </a:spcBef>
            </a:pPr>
            <a:r>
              <a:rPr sz="1900" spc="350" dirty="0">
                <a:solidFill>
                  <a:srgbClr val="AF1512"/>
                </a:solidFill>
                <a:latin typeface="Arial"/>
                <a:cs typeface="Arial"/>
              </a:rPr>
              <a:t></a:t>
            </a:r>
            <a:r>
              <a:rPr sz="1900" spc="35" dirty="0">
                <a:solidFill>
                  <a:srgbClr val="AF1512"/>
                </a:solidFill>
                <a:latin typeface="Arial"/>
                <a:cs typeface="Arial"/>
              </a:rPr>
              <a:t> </a:t>
            </a:r>
            <a:r>
              <a:rPr lang="en-ZW" sz="2400" spc="-15" dirty="0" err="1" smtClean="0">
                <a:solidFill>
                  <a:srgbClr val="404040"/>
                </a:solidFill>
                <a:latin typeface="Verdana"/>
                <a:cs typeface="Verdana"/>
              </a:rPr>
              <a:t>Beitbridge</a:t>
            </a:r>
            <a:r>
              <a:rPr lang="en-ZW" sz="2400" spc="-15" dirty="0" smtClean="0">
                <a:solidFill>
                  <a:srgbClr val="404040"/>
                </a:solidFill>
                <a:latin typeface="Verdana"/>
                <a:cs typeface="Verdana"/>
              </a:rPr>
              <a:t> – Harare – </a:t>
            </a:r>
            <a:r>
              <a:rPr lang="en-ZW" sz="2400" spc="-15" dirty="0" err="1" smtClean="0">
                <a:solidFill>
                  <a:srgbClr val="404040"/>
                </a:solidFill>
                <a:latin typeface="Verdana"/>
                <a:cs typeface="Verdana"/>
              </a:rPr>
              <a:t>Chirundu</a:t>
            </a:r>
            <a:r>
              <a:rPr lang="en-ZW" sz="2400" spc="-15" dirty="0" smtClean="0">
                <a:solidFill>
                  <a:srgbClr val="404040"/>
                </a:solidFill>
                <a:latin typeface="Verdana"/>
                <a:cs typeface="Verdana"/>
              </a:rPr>
              <a:t> Highway</a:t>
            </a:r>
            <a:r>
              <a:rPr sz="2400" spc="-125" dirty="0" smtClean="0">
                <a:solidFill>
                  <a:srgbClr val="404040"/>
                </a:solidFill>
                <a:latin typeface="Verdana"/>
                <a:cs typeface="Verdana"/>
              </a:rPr>
              <a:t>.</a:t>
            </a:r>
            <a:endParaRPr sz="2400" dirty="0">
              <a:latin typeface="Verdana"/>
              <a:cs typeface="Verdana"/>
            </a:endParaRPr>
          </a:p>
          <a:p>
            <a:pPr marL="12700">
              <a:lnSpc>
                <a:spcPct val="100000"/>
              </a:lnSpc>
              <a:spcBef>
                <a:spcPts val="705"/>
              </a:spcBef>
            </a:pPr>
            <a:r>
              <a:rPr sz="1900" spc="350" dirty="0">
                <a:solidFill>
                  <a:srgbClr val="AF1512"/>
                </a:solidFill>
                <a:latin typeface="Arial"/>
                <a:cs typeface="Arial"/>
              </a:rPr>
              <a:t></a:t>
            </a:r>
            <a:r>
              <a:rPr sz="1900" spc="-265" dirty="0">
                <a:solidFill>
                  <a:srgbClr val="AF1512"/>
                </a:solidFill>
                <a:latin typeface="Arial"/>
                <a:cs typeface="Arial"/>
              </a:rPr>
              <a:t> </a:t>
            </a:r>
            <a:r>
              <a:rPr lang="en-ZW" sz="2400" spc="-45" dirty="0" smtClean="0">
                <a:solidFill>
                  <a:srgbClr val="404040"/>
                </a:solidFill>
                <a:latin typeface="Verdana"/>
                <a:cs typeface="Verdana"/>
              </a:rPr>
              <a:t> </a:t>
            </a:r>
            <a:r>
              <a:rPr lang="en-ZW" sz="2400" spc="-45" dirty="0" err="1" smtClean="0">
                <a:solidFill>
                  <a:srgbClr val="404040"/>
                </a:solidFill>
                <a:latin typeface="Verdana"/>
                <a:cs typeface="Verdana"/>
              </a:rPr>
              <a:t>Beitbridge</a:t>
            </a:r>
            <a:r>
              <a:rPr lang="en-ZW" sz="2400" spc="-45" dirty="0" smtClean="0">
                <a:solidFill>
                  <a:srgbClr val="404040"/>
                </a:solidFill>
                <a:latin typeface="Verdana"/>
                <a:cs typeface="Verdana"/>
              </a:rPr>
              <a:t> – Victoria Falls Highway</a:t>
            </a:r>
            <a:r>
              <a:rPr sz="2400" spc="-45" dirty="0" smtClean="0">
                <a:solidFill>
                  <a:srgbClr val="404040"/>
                </a:solidFill>
                <a:latin typeface="Verdana"/>
                <a:cs typeface="Verdana"/>
              </a:rPr>
              <a:t>.</a:t>
            </a:r>
            <a:endParaRPr sz="2400" dirty="0">
              <a:latin typeface="Verdana"/>
              <a:cs typeface="Verdana"/>
            </a:endParaRPr>
          </a:p>
          <a:p>
            <a:pPr marL="12700">
              <a:lnSpc>
                <a:spcPct val="100000"/>
              </a:lnSpc>
              <a:spcBef>
                <a:spcPts val="710"/>
              </a:spcBef>
            </a:pPr>
            <a:r>
              <a:rPr sz="1900" spc="350" dirty="0">
                <a:solidFill>
                  <a:srgbClr val="AF1512"/>
                </a:solidFill>
                <a:latin typeface="Arial"/>
                <a:cs typeface="Arial"/>
              </a:rPr>
              <a:t> </a:t>
            </a:r>
            <a:r>
              <a:rPr lang="en-ZW" sz="2400" spc="-50" dirty="0" smtClean="0">
                <a:solidFill>
                  <a:srgbClr val="404040"/>
                </a:solidFill>
                <a:latin typeface="Verdana"/>
                <a:cs typeface="Verdana"/>
              </a:rPr>
              <a:t>Hwange 7 &amp; 8</a:t>
            </a:r>
            <a:r>
              <a:rPr sz="2400" spc="-145" dirty="0" smtClean="0">
                <a:solidFill>
                  <a:srgbClr val="404040"/>
                </a:solidFill>
                <a:latin typeface="Verdana"/>
                <a:cs typeface="Verdana"/>
              </a:rPr>
              <a:t>.</a:t>
            </a:r>
            <a:endParaRPr sz="2400" dirty="0">
              <a:latin typeface="Verdana"/>
              <a:cs typeface="Verdana"/>
            </a:endParaRPr>
          </a:p>
        </p:txBody>
      </p:sp>
      <p:sp>
        <p:nvSpPr>
          <p:cNvPr id="5" name="object 5"/>
          <p:cNvSpPr txBox="1"/>
          <p:nvPr/>
        </p:nvSpPr>
        <p:spPr>
          <a:xfrm>
            <a:off x="526899" y="3664182"/>
            <a:ext cx="11421745" cy="382156"/>
          </a:xfrm>
          <a:prstGeom prst="rect">
            <a:avLst/>
          </a:prstGeom>
        </p:spPr>
        <p:txBody>
          <a:bodyPr vert="horz" wrap="square" lIns="0" tIns="12700" rIns="0" bIns="0" rtlCol="0">
            <a:spAutoFit/>
          </a:bodyPr>
          <a:lstStyle/>
          <a:p>
            <a:pPr marL="12700">
              <a:lnSpc>
                <a:spcPct val="100000"/>
              </a:lnSpc>
              <a:spcBef>
                <a:spcPts val="100"/>
              </a:spcBef>
            </a:pPr>
            <a:r>
              <a:rPr sz="1900" spc="350" dirty="0">
                <a:solidFill>
                  <a:srgbClr val="AF1512"/>
                </a:solidFill>
                <a:latin typeface="Arial"/>
                <a:cs typeface="Arial"/>
              </a:rPr>
              <a:t></a:t>
            </a:r>
            <a:r>
              <a:rPr sz="1900" spc="40" dirty="0">
                <a:solidFill>
                  <a:srgbClr val="AF1512"/>
                </a:solidFill>
                <a:latin typeface="Arial"/>
                <a:cs typeface="Arial"/>
              </a:rPr>
              <a:t> </a:t>
            </a:r>
            <a:r>
              <a:rPr lang="en-ZW" sz="2400" spc="-35" dirty="0" err="1" smtClean="0">
                <a:solidFill>
                  <a:srgbClr val="404040"/>
                </a:solidFill>
                <a:latin typeface="Verdana"/>
                <a:cs typeface="Verdana"/>
              </a:rPr>
              <a:t>Batoka</a:t>
            </a:r>
            <a:r>
              <a:rPr lang="en-ZW" sz="2400" spc="-35" dirty="0" smtClean="0">
                <a:solidFill>
                  <a:srgbClr val="404040"/>
                </a:solidFill>
                <a:latin typeface="Verdana"/>
                <a:cs typeface="Verdana"/>
              </a:rPr>
              <a:t> Gorge Dam and Power Station</a:t>
            </a:r>
            <a:endParaRPr sz="2400" dirty="0">
              <a:latin typeface="Verdana"/>
              <a:cs typeface="Verdana"/>
            </a:endParaRPr>
          </a:p>
        </p:txBody>
      </p:sp>
      <p:sp>
        <p:nvSpPr>
          <p:cNvPr id="6" name="object 6"/>
          <p:cNvSpPr txBox="1"/>
          <p:nvPr/>
        </p:nvSpPr>
        <p:spPr>
          <a:xfrm>
            <a:off x="526899" y="4185157"/>
            <a:ext cx="10758805" cy="1280479"/>
          </a:xfrm>
          <a:prstGeom prst="rect">
            <a:avLst/>
          </a:prstGeom>
        </p:spPr>
        <p:txBody>
          <a:bodyPr vert="horz" wrap="square" lIns="0" tIns="102235" rIns="0" bIns="0" rtlCol="0">
            <a:spAutoFit/>
          </a:bodyPr>
          <a:lstStyle/>
          <a:p>
            <a:pPr marL="12700">
              <a:lnSpc>
                <a:spcPct val="100000"/>
              </a:lnSpc>
              <a:spcBef>
                <a:spcPts val="710"/>
              </a:spcBef>
            </a:pPr>
            <a:r>
              <a:rPr sz="1900" spc="350" dirty="0" smtClean="0">
                <a:solidFill>
                  <a:srgbClr val="AF1512"/>
                </a:solidFill>
                <a:latin typeface="Arial"/>
                <a:cs typeface="Arial"/>
              </a:rPr>
              <a:t></a:t>
            </a:r>
            <a:r>
              <a:rPr sz="1900" spc="35" dirty="0" smtClean="0">
                <a:solidFill>
                  <a:srgbClr val="AF1512"/>
                </a:solidFill>
                <a:latin typeface="Arial"/>
                <a:cs typeface="Arial"/>
              </a:rPr>
              <a:t> </a:t>
            </a:r>
            <a:r>
              <a:rPr lang="en-ZW" sz="2400" spc="-40" dirty="0" smtClean="0">
                <a:solidFill>
                  <a:srgbClr val="404040"/>
                </a:solidFill>
                <a:latin typeface="Verdana"/>
                <a:cs typeface="Verdana"/>
              </a:rPr>
              <a:t>Kondo Dam</a:t>
            </a:r>
            <a:r>
              <a:rPr sz="2400" spc="55" dirty="0" smtClean="0">
                <a:solidFill>
                  <a:srgbClr val="404040"/>
                </a:solidFill>
                <a:latin typeface="Verdana"/>
                <a:cs typeface="Verdana"/>
              </a:rPr>
              <a:t>.</a:t>
            </a:r>
            <a:endParaRPr sz="2400" dirty="0">
              <a:latin typeface="Verdana"/>
              <a:cs typeface="Verdana"/>
            </a:endParaRPr>
          </a:p>
          <a:p>
            <a:pPr marL="299085" marR="5080" indent="-287020">
              <a:lnSpc>
                <a:spcPts val="2590"/>
              </a:lnSpc>
              <a:spcBef>
                <a:spcPts val="1050"/>
              </a:spcBef>
            </a:pPr>
            <a:r>
              <a:rPr sz="1900" spc="350" dirty="0">
                <a:solidFill>
                  <a:srgbClr val="AF1512"/>
                </a:solidFill>
                <a:latin typeface="Arial"/>
                <a:cs typeface="Arial"/>
              </a:rPr>
              <a:t> </a:t>
            </a:r>
            <a:r>
              <a:rPr lang="en-ZW" sz="2400" spc="-50" dirty="0" smtClean="0">
                <a:solidFill>
                  <a:srgbClr val="404040"/>
                </a:solidFill>
                <a:latin typeface="Verdana"/>
                <a:cs typeface="Verdana"/>
              </a:rPr>
              <a:t>The Ministry of Environment, Water and Climate has also floated tenders for international projects.</a:t>
            </a:r>
            <a:endParaRPr sz="2400" dirty="0">
              <a:latin typeface="Verdana"/>
              <a:cs typeface="Verdana"/>
            </a:endParaRPr>
          </a:p>
        </p:txBody>
      </p:sp>
      <p:sp>
        <p:nvSpPr>
          <p:cNvPr id="7" name="object 7"/>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7</a:t>
            </a:r>
            <a:endParaRPr sz="2800" dirty="0">
              <a:latin typeface="Verdana"/>
              <a:cs typeface="Verdana"/>
            </a:endParaRPr>
          </a:p>
        </p:txBody>
      </p:sp>
    </p:spTree>
    <p:extLst>
      <p:ext uri="{BB962C8B-B14F-4D97-AF65-F5344CB8AC3E}">
        <p14:creationId xmlns:p14="http://schemas.microsoft.com/office/powerpoint/2010/main" val="37215515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25093"/>
            <a:ext cx="1782445" cy="574675"/>
          </a:xfrm>
          <a:prstGeom prst="rect">
            <a:avLst/>
          </a:prstGeom>
        </p:spPr>
        <p:txBody>
          <a:bodyPr vert="horz" wrap="square" lIns="0" tIns="12700" rIns="0" bIns="0" rtlCol="0">
            <a:spAutoFit/>
          </a:bodyPr>
          <a:lstStyle/>
          <a:p>
            <a:pPr marL="12700">
              <a:lnSpc>
                <a:spcPct val="100000"/>
              </a:lnSpc>
              <a:spcBef>
                <a:spcPts val="100"/>
              </a:spcBef>
            </a:pPr>
            <a:r>
              <a:rPr sz="3600" spc="-420" dirty="0"/>
              <a:t>Inflation</a:t>
            </a:r>
            <a:endParaRPr sz="3600"/>
          </a:p>
        </p:txBody>
      </p:sp>
      <p:sp>
        <p:nvSpPr>
          <p:cNvPr id="4" name="object 4"/>
          <p:cNvSpPr txBox="1"/>
          <p:nvPr/>
        </p:nvSpPr>
        <p:spPr>
          <a:xfrm>
            <a:off x="1233932" y="2605278"/>
            <a:ext cx="2566035" cy="299720"/>
          </a:xfrm>
          <a:prstGeom prst="rect">
            <a:avLst/>
          </a:prstGeom>
        </p:spPr>
        <p:txBody>
          <a:bodyPr vert="horz" wrap="square" lIns="0" tIns="12700" rIns="0" bIns="0" rtlCol="0">
            <a:spAutoFit/>
          </a:bodyPr>
          <a:lstStyle/>
          <a:p>
            <a:pPr marL="12700">
              <a:lnSpc>
                <a:spcPct val="100000"/>
              </a:lnSpc>
              <a:spcBef>
                <a:spcPts val="100"/>
              </a:spcBef>
            </a:pPr>
            <a:r>
              <a:rPr sz="1800" b="1" spc="-210" dirty="0">
                <a:solidFill>
                  <a:srgbClr val="404040"/>
                </a:solidFill>
                <a:latin typeface="Verdana"/>
                <a:cs typeface="Verdana"/>
              </a:rPr>
              <a:t>Inflation</a:t>
            </a:r>
            <a:r>
              <a:rPr sz="1800" b="1" spc="-180" dirty="0">
                <a:solidFill>
                  <a:srgbClr val="404040"/>
                </a:solidFill>
                <a:latin typeface="Verdana"/>
                <a:cs typeface="Verdana"/>
              </a:rPr>
              <a:t> </a:t>
            </a:r>
            <a:r>
              <a:rPr sz="1800" b="1" spc="-160" dirty="0">
                <a:solidFill>
                  <a:srgbClr val="404040"/>
                </a:solidFill>
                <a:latin typeface="Verdana"/>
                <a:cs typeface="Verdana"/>
              </a:rPr>
              <a:t>Developments</a:t>
            </a:r>
            <a:endParaRPr sz="1800">
              <a:latin typeface="Verdana"/>
              <a:cs typeface="Verdana"/>
            </a:endParaRPr>
          </a:p>
        </p:txBody>
      </p:sp>
      <p:sp>
        <p:nvSpPr>
          <p:cNvPr id="5" name="object 5"/>
          <p:cNvSpPr txBox="1">
            <a:spLocks noGrp="1"/>
          </p:cNvSpPr>
          <p:nvPr>
            <p:ph type="body" idx="1"/>
          </p:nvPr>
        </p:nvSpPr>
        <p:spPr>
          <a:xfrm>
            <a:off x="6288404" y="2306803"/>
            <a:ext cx="5412105" cy="1661160"/>
          </a:xfrm>
          <a:prstGeom prst="rect">
            <a:avLst/>
          </a:prstGeom>
        </p:spPr>
        <p:txBody>
          <a:bodyPr vert="horz" wrap="square" lIns="0" tIns="43815" rIns="0" bIns="0" rtlCol="0">
            <a:spAutoFit/>
          </a:bodyPr>
          <a:lstStyle/>
          <a:p>
            <a:pPr marL="355600" marR="5080" indent="-342900">
              <a:lnSpc>
                <a:spcPts val="1939"/>
              </a:lnSpc>
              <a:spcBef>
                <a:spcPts val="345"/>
              </a:spcBef>
              <a:tabLst>
                <a:tab pos="354965" algn="l"/>
              </a:tabLst>
            </a:pPr>
            <a:r>
              <a:rPr sz="1450" spc="235" dirty="0">
                <a:solidFill>
                  <a:srgbClr val="AF1512"/>
                </a:solidFill>
                <a:latin typeface="Arial"/>
                <a:cs typeface="Arial"/>
              </a:rPr>
              <a:t>	</a:t>
            </a:r>
            <a:r>
              <a:rPr spc="-10" dirty="0"/>
              <a:t>Year </a:t>
            </a:r>
            <a:r>
              <a:rPr spc="20" dirty="0"/>
              <a:t>on </a:t>
            </a:r>
            <a:r>
              <a:rPr spc="-30" dirty="0"/>
              <a:t>year </a:t>
            </a:r>
            <a:r>
              <a:rPr spc="-50" dirty="0"/>
              <a:t>inflation </a:t>
            </a:r>
            <a:r>
              <a:rPr spc="30" dirty="0"/>
              <a:t>recorded </a:t>
            </a:r>
            <a:r>
              <a:rPr spc="-240" dirty="0"/>
              <a:t>56.7% </a:t>
            </a:r>
            <a:r>
              <a:rPr spc="-5" dirty="0"/>
              <a:t>by  </a:t>
            </a:r>
            <a:r>
              <a:rPr spc="-15" dirty="0"/>
              <a:t>January </a:t>
            </a:r>
            <a:r>
              <a:rPr spc="-155" dirty="0"/>
              <a:t>2019 </a:t>
            </a:r>
            <a:r>
              <a:rPr spc="-75" dirty="0"/>
              <a:t>from </a:t>
            </a:r>
            <a:r>
              <a:rPr spc="-240" dirty="0"/>
              <a:t>20.9% </a:t>
            </a:r>
            <a:r>
              <a:rPr spc="-80" dirty="0"/>
              <a:t>in </a:t>
            </a:r>
            <a:r>
              <a:rPr spc="40" dirty="0"/>
              <a:t>October </a:t>
            </a:r>
            <a:r>
              <a:rPr spc="65" dirty="0"/>
              <a:t>and</a:t>
            </a:r>
            <a:r>
              <a:rPr spc="-355" dirty="0"/>
              <a:t> </a:t>
            </a:r>
            <a:r>
              <a:rPr spc="-260" dirty="0"/>
              <a:t>5.4%</a:t>
            </a:r>
            <a:endParaRPr sz="1450" dirty="0">
              <a:latin typeface="Arial"/>
              <a:cs typeface="Arial"/>
            </a:endParaRPr>
          </a:p>
          <a:p>
            <a:pPr marL="355600">
              <a:lnSpc>
                <a:spcPts val="1920"/>
              </a:lnSpc>
            </a:pPr>
            <a:r>
              <a:rPr spc="-80" dirty="0"/>
              <a:t>in </a:t>
            </a:r>
            <a:r>
              <a:rPr spc="-30" dirty="0"/>
              <a:t>September</a:t>
            </a:r>
            <a:r>
              <a:rPr spc="-170" dirty="0"/>
              <a:t> </a:t>
            </a:r>
            <a:r>
              <a:rPr spc="-155" dirty="0"/>
              <a:t>2018</a:t>
            </a:r>
          </a:p>
          <a:p>
            <a:pPr marL="355600" marR="359410" indent="-342900">
              <a:lnSpc>
                <a:spcPts val="1939"/>
              </a:lnSpc>
              <a:spcBef>
                <a:spcPts val="1030"/>
              </a:spcBef>
              <a:tabLst>
                <a:tab pos="354965" algn="l"/>
              </a:tabLst>
            </a:pPr>
            <a:r>
              <a:rPr sz="1450" spc="235" dirty="0">
                <a:solidFill>
                  <a:srgbClr val="AF1512"/>
                </a:solidFill>
                <a:latin typeface="Arial"/>
                <a:cs typeface="Arial"/>
              </a:rPr>
              <a:t>	</a:t>
            </a:r>
            <a:r>
              <a:rPr spc="-15" dirty="0"/>
              <a:t>Government </a:t>
            </a:r>
            <a:r>
              <a:rPr spc="-80" dirty="0"/>
              <a:t>has, </a:t>
            </a:r>
            <a:r>
              <a:rPr spc="-50" dirty="0"/>
              <a:t>therefore, </a:t>
            </a:r>
            <a:r>
              <a:rPr spc="-95" dirty="0"/>
              <a:t>further  </a:t>
            </a:r>
            <a:r>
              <a:rPr spc="-35" dirty="0"/>
              <a:t>strengthened </a:t>
            </a:r>
            <a:r>
              <a:rPr spc="-80" dirty="0"/>
              <a:t>efforts </a:t>
            </a:r>
            <a:r>
              <a:rPr spc="20" dirty="0"/>
              <a:t>on </a:t>
            </a:r>
            <a:r>
              <a:rPr spc="-20" dirty="0"/>
              <a:t>implementation</a:t>
            </a:r>
            <a:r>
              <a:rPr spc="-409" dirty="0"/>
              <a:t> </a:t>
            </a:r>
            <a:r>
              <a:rPr spc="5" dirty="0"/>
              <a:t>of  </a:t>
            </a:r>
            <a:r>
              <a:rPr spc="-35" dirty="0"/>
              <a:t>fiscal </a:t>
            </a:r>
            <a:r>
              <a:rPr spc="-10" dirty="0"/>
              <a:t>consolidation </a:t>
            </a:r>
            <a:r>
              <a:rPr spc="-65" dirty="0"/>
              <a:t>measures</a:t>
            </a:r>
            <a:r>
              <a:rPr spc="-390" dirty="0"/>
              <a:t> </a:t>
            </a:r>
            <a:r>
              <a:rPr spc="-25" dirty="0"/>
              <a:t>targeting</a:t>
            </a:r>
            <a:endParaRPr sz="1450" dirty="0">
              <a:latin typeface="Arial"/>
              <a:cs typeface="Arial"/>
            </a:endParaRPr>
          </a:p>
        </p:txBody>
      </p:sp>
      <p:sp>
        <p:nvSpPr>
          <p:cNvPr id="6" name="object 6"/>
          <p:cNvSpPr txBox="1"/>
          <p:nvPr/>
        </p:nvSpPr>
        <p:spPr>
          <a:xfrm>
            <a:off x="6641371" y="3967963"/>
            <a:ext cx="5114925" cy="546735"/>
          </a:xfrm>
          <a:prstGeom prst="rect">
            <a:avLst/>
          </a:prstGeom>
        </p:spPr>
        <p:txBody>
          <a:bodyPr vert="horz" wrap="square" lIns="0" tIns="12700" rIns="0" bIns="0" rtlCol="0">
            <a:spAutoFit/>
          </a:bodyPr>
          <a:lstStyle/>
          <a:p>
            <a:pPr marL="12700">
              <a:lnSpc>
                <a:spcPts val="2050"/>
              </a:lnSpc>
              <a:spcBef>
                <a:spcPts val="100"/>
              </a:spcBef>
            </a:pPr>
            <a:r>
              <a:rPr sz="1800" spc="-45" dirty="0">
                <a:solidFill>
                  <a:srgbClr val="404040"/>
                </a:solidFill>
                <a:latin typeface="Verdana"/>
                <a:cs typeface="Verdana"/>
              </a:rPr>
              <a:t>narrowing</a:t>
            </a:r>
            <a:r>
              <a:rPr sz="1800" spc="-110" dirty="0">
                <a:solidFill>
                  <a:srgbClr val="404040"/>
                </a:solidFill>
                <a:latin typeface="Verdana"/>
                <a:cs typeface="Verdana"/>
              </a:rPr>
              <a:t> </a:t>
            </a:r>
            <a:r>
              <a:rPr sz="1800" spc="-25" dirty="0">
                <a:solidFill>
                  <a:srgbClr val="404040"/>
                </a:solidFill>
                <a:latin typeface="Verdana"/>
                <a:cs typeface="Verdana"/>
              </a:rPr>
              <a:t>the</a:t>
            </a:r>
            <a:r>
              <a:rPr sz="1800" spc="-114" dirty="0">
                <a:solidFill>
                  <a:srgbClr val="404040"/>
                </a:solidFill>
                <a:latin typeface="Verdana"/>
                <a:cs typeface="Verdana"/>
              </a:rPr>
              <a:t> </a:t>
            </a:r>
            <a:r>
              <a:rPr sz="1800" spc="-35" dirty="0">
                <a:solidFill>
                  <a:srgbClr val="404040"/>
                </a:solidFill>
                <a:latin typeface="Verdana"/>
                <a:cs typeface="Verdana"/>
              </a:rPr>
              <a:t>fiscal</a:t>
            </a:r>
            <a:r>
              <a:rPr sz="1800" spc="-155" dirty="0">
                <a:solidFill>
                  <a:srgbClr val="404040"/>
                </a:solidFill>
                <a:latin typeface="Verdana"/>
                <a:cs typeface="Verdana"/>
              </a:rPr>
              <a:t> </a:t>
            </a:r>
            <a:r>
              <a:rPr sz="1800" dirty="0">
                <a:solidFill>
                  <a:srgbClr val="404040"/>
                </a:solidFill>
                <a:latin typeface="Verdana"/>
                <a:cs typeface="Verdana"/>
              </a:rPr>
              <a:t>deficit</a:t>
            </a:r>
            <a:r>
              <a:rPr sz="1800" spc="-165"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55" dirty="0">
                <a:solidFill>
                  <a:srgbClr val="404040"/>
                </a:solidFill>
                <a:latin typeface="Verdana"/>
                <a:cs typeface="Verdana"/>
              </a:rPr>
              <a:t>slowing</a:t>
            </a:r>
            <a:r>
              <a:rPr sz="1800" spc="-120" dirty="0">
                <a:solidFill>
                  <a:srgbClr val="404040"/>
                </a:solidFill>
                <a:latin typeface="Verdana"/>
                <a:cs typeface="Verdana"/>
              </a:rPr>
              <a:t> </a:t>
            </a:r>
            <a:r>
              <a:rPr sz="1800" spc="30" dirty="0">
                <a:solidFill>
                  <a:srgbClr val="404040"/>
                </a:solidFill>
                <a:latin typeface="Verdana"/>
                <a:cs typeface="Verdana"/>
              </a:rPr>
              <a:t>down</a:t>
            </a:r>
            <a:endParaRPr sz="1800" dirty="0">
              <a:latin typeface="Verdana"/>
              <a:cs typeface="Verdana"/>
            </a:endParaRPr>
          </a:p>
          <a:p>
            <a:pPr marL="12700">
              <a:lnSpc>
                <a:spcPts val="2050"/>
              </a:lnSpc>
            </a:pPr>
            <a:r>
              <a:rPr sz="1800" spc="-10" dirty="0">
                <a:solidFill>
                  <a:srgbClr val="404040"/>
                </a:solidFill>
                <a:latin typeface="Verdana"/>
                <a:cs typeface="Verdana"/>
              </a:rPr>
              <a:t>money </a:t>
            </a:r>
            <a:r>
              <a:rPr sz="1800" spc="-55" dirty="0">
                <a:solidFill>
                  <a:srgbClr val="404040"/>
                </a:solidFill>
                <a:latin typeface="Verdana"/>
                <a:cs typeface="Verdana"/>
              </a:rPr>
              <a:t>supply </a:t>
            </a:r>
            <a:r>
              <a:rPr sz="1800" spc="-40" dirty="0">
                <a:solidFill>
                  <a:srgbClr val="404040"/>
                </a:solidFill>
                <a:latin typeface="Verdana"/>
                <a:cs typeface="Verdana"/>
              </a:rPr>
              <a:t>growth </a:t>
            </a:r>
            <a:r>
              <a:rPr sz="1800" spc="-80" dirty="0">
                <a:solidFill>
                  <a:srgbClr val="404040"/>
                </a:solidFill>
                <a:latin typeface="Verdana"/>
                <a:cs typeface="Verdana"/>
              </a:rPr>
              <a:t>starting in </a:t>
            </a:r>
            <a:r>
              <a:rPr sz="1800" spc="40" dirty="0">
                <a:solidFill>
                  <a:srgbClr val="404040"/>
                </a:solidFill>
                <a:latin typeface="Verdana"/>
                <a:cs typeface="Verdana"/>
              </a:rPr>
              <a:t>October</a:t>
            </a:r>
            <a:r>
              <a:rPr sz="1800" spc="-465" dirty="0">
                <a:solidFill>
                  <a:srgbClr val="404040"/>
                </a:solidFill>
                <a:latin typeface="Verdana"/>
                <a:cs typeface="Verdana"/>
              </a:rPr>
              <a:t> </a:t>
            </a:r>
            <a:r>
              <a:rPr sz="1800" spc="-155" dirty="0">
                <a:solidFill>
                  <a:srgbClr val="404040"/>
                </a:solidFill>
                <a:latin typeface="Verdana"/>
                <a:cs typeface="Verdana"/>
              </a:rPr>
              <a:t>2018</a:t>
            </a:r>
            <a:endParaRPr sz="1800" dirty="0">
              <a:latin typeface="Verdana"/>
              <a:cs typeface="Verdana"/>
            </a:endParaRPr>
          </a:p>
        </p:txBody>
      </p:sp>
      <p:sp>
        <p:nvSpPr>
          <p:cNvPr id="7" name="object 7"/>
          <p:cNvSpPr txBox="1"/>
          <p:nvPr/>
        </p:nvSpPr>
        <p:spPr>
          <a:xfrm>
            <a:off x="6288404" y="4599121"/>
            <a:ext cx="5109845" cy="1663064"/>
          </a:xfrm>
          <a:prstGeom prst="rect">
            <a:avLst/>
          </a:prstGeom>
        </p:spPr>
        <p:txBody>
          <a:bodyPr vert="horz" wrap="square" lIns="0" tIns="43815" rIns="0" bIns="0" rtlCol="0">
            <a:spAutoFit/>
          </a:bodyPr>
          <a:lstStyle/>
          <a:p>
            <a:pPr marL="355600" marR="5080" indent="-342900">
              <a:lnSpc>
                <a:spcPts val="1939"/>
              </a:lnSpc>
              <a:spcBef>
                <a:spcPts val="345"/>
              </a:spcBef>
              <a:tabLst>
                <a:tab pos="354965" algn="l"/>
              </a:tabLst>
            </a:pPr>
            <a:r>
              <a:rPr sz="1450" spc="235" dirty="0">
                <a:solidFill>
                  <a:srgbClr val="AF1512"/>
                </a:solidFill>
                <a:latin typeface="Arial"/>
                <a:cs typeface="Arial"/>
              </a:rPr>
              <a:t>	</a:t>
            </a:r>
            <a:r>
              <a:rPr sz="1800" spc="-195" dirty="0">
                <a:solidFill>
                  <a:srgbClr val="404040"/>
                </a:solidFill>
                <a:latin typeface="Verdana"/>
                <a:cs typeface="Verdana"/>
              </a:rPr>
              <a:t>This </a:t>
            </a:r>
            <a:r>
              <a:rPr sz="1800" spc="-55" dirty="0">
                <a:solidFill>
                  <a:srgbClr val="404040"/>
                </a:solidFill>
                <a:latin typeface="Verdana"/>
                <a:cs typeface="Verdana"/>
              </a:rPr>
              <a:t>has </a:t>
            </a:r>
            <a:r>
              <a:rPr sz="1800" spc="-30" dirty="0">
                <a:solidFill>
                  <a:srgbClr val="404040"/>
                </a:solidFill>
                <a:latin typeface="Verdana"/>
                <a:cs typeface="Verdana"/>
              </a:rPr>
              <a:t>seen </a:t>
            </a:r>
            <a:r>
              <a:rPr sz="1800" spc="-60" dirty="0">
                <a:solidFill>
                  <a:srgbClr val="404040"/>
                </a:solidFill>
                <a:latin typeface="Verdana"/>
                <a:cs typeface="Verdana"/>
              </a:rPr>
              <a:t>month-on-month </a:t>
            </a:r>
            <a:r>
              <a:rPr sz="1800" spc="-50" dirty="0">
                <a:solidFill>
                  <a:srgbClr val="404040"/>
                </a:solidFill>
                <a:latin typeface="Verdana"/>
                <a:cs typeface="Verdana"/>
              </a:rPr>
              <a:t>inflation  </a:t>
            </a:r>
            <a:r>
              <a:rPr sz="1800" spc="-55" dirty="0">
                <a:solidFill>
                  <a:srgbClr val="404040"/>
                </a:solidFill>
                <a:latin typeface="Verdana"/>
                <a:cs typeface="Verdana"/>
              </a:rPr>
              <a:t>slowing </a:t>
            </a:r>
            <a:r>
              <a:rPr sz="1800" spc="30" dirty="0">
                <a:solidFill>
                  <a:srgbClr val="404040"/>
                </a:solidFill>
                <a:latin typeface="Verdana"/>
                <a:cs typeface="Verdana"/>
              </a:rPr>
              <a:t>down </a:t>
            </a:r>
            <a:r>
              <a:rPr sz="1800" spc="-15" dirty="0">
                <a:solidFill>
                  <a:srgbClr val="404040"/>
                </a:solidFill>
                <a:latin typeface="Verdana"/>
                <a:cs typeface="Verdana"/>
              </a:rPr>
              <a:t>to </a:t>
            </a:r>
            <a:r>
              <a:rPr sz="1800" spc="-260" dirty="0">
                <a:solidFill>
                  <a:srgbClr val="404040"/>
                </a:solidFill>
                <a:latin typeface="Verdana"/>
                <a:cs typeface="Verdana"/>
              </a:rPr>
              <a:t>9.2% </a:t>
            </a:r>
            <a:r>
              <a:rPr sz="1800" spc="65" dirty="0">
                <a:solidFill>
                  <a:srgbClr val="404040"/>
                </a:solidFill>
                <a:latin typeface="Verdana"/>
                <a:cs typeface="Verdana"/>
              </a:rPr>
              <a:t>and </a:t>
            </a:r>
            <a:r>
              <a:rPr sz="1800" spc="-350" dirty="0">
                <a:solidFill>
                  <a:srgbClr val="404040"/>
                </a:solidFill>
                <a:latin typeface="Verdana"/>
                <a:cs typeface="Verdana"/>
              </a:rPr>
              <a:t>9% </a:t>
            </a:r>
            <a:r>
              <a:rPr sz="1800" spc="-80" dirty="0">
                <a:solidFill>
                  <a:srgbClr val="404040"/>
                </a:solidFill>
                <a:latin typeface="Verdana"/>
                <a:cs typeface="Verdana"/>
              </a:rPr>
              <a:t>in</a:t>
            </a:r>
            <a:r>
              <a:rPr sz="1800" spc="-305" dirty="0">
                <a:solidFill>
                  <a:srgbClr val="404040"/>
                </a:solidFill>
                <a:latin typeface="Verdana"/>
                <a:cs typeface="Verdana"/>
              </a:rPr>
              <a:t> </a:t>
            </a:r>
            <a:r>
              <a:rPr sz="1800" dirty="0">
                <a:solidFill>
                  <a:srgbClr val="404040"/>
                </a:solidFill>
                <a:latin typeface="Verdana"/>
                <a:cs typeface="Verdana"/>
              </a:rPr>
              <a:t>November  </a:t>
            </a:r>
            <a:r>
              <a:rPr sz="1800" spc="65" dirty="0">
                <a:solidFill>
                  <a:srgbClr val="404040"/>
                </a:solidFill>
                <a:latin typeface="Verdana"/>
                <a:cs typeface="Verdana"/>
              </a:rPr>
              <a:t>and </a:t>
            </a:r>
            <a:r>
              <a:rPr sz="1800" spc="30" dirty="0">
                <a:solidFill>
                  <a:srgbClr val="404040"/>
                </a:solidFill>
                <a:latin typeface="Verdana"/>
                <a:cs typeface="Verdana"/>
              </a:rPr>
              <a:t>December </a:t>
            </a:r>
            <a:r>
              <a:rPr sz="1800" spc="-155" dirty="0">
                <a:solidFill>
                  <a:srgbClr val="404040"/>
                </a:solidFill>
                <a:latin typeface="Verdana"/>
                <a:cs typeface="Verdana"/>
              </a:rPr>
              <a:t>2018, </a:t>
            </a:r>
            <a:r>
              <a:rPr sz="1800" spc="-75" dirty="0">
                <a:solidFill>
                  <a:srgbClr val="404040"/>
                </a:solidFill>
                <a:latin typeface="Verdana"/>
                <a:cs typeface="Verdana"/>
              </a:rPr>
              <a:t>from </a:t>
            </a:r>
            <a:r>
              <a:rPr sz="1800" spc="-285" dirty="0">
                <a:solidFill>
                  <a:srgbClr val="404040"/>
                </a:solidFill>
                <a:latin typeface="Verdana"/>
                <a:cs typeface="Verdana"/>
              </a:rPr>
              <a:t>16% </a:t>
            </a:r>
            <a:r>
              <a:rPr sz="1800" spc="-80" dirty="0">
                <a:solidFill>
                  <a:srgbClr val="404040"/>
                </a:solidFill>
                <a:latin typeface="Verdana"/>
                <a:cs typeface="Verdana"/>
              </a:rPr>
              <a:t>in </a:t>
            </a:r>
            <a:r>
              <a:rPr sz="1800" spc="40" dirty="0">
                <a:solidFill>
                  <a:srgbClr val="404040"/>
                </a:solidFill>
                <a:latin typeface="Verdana"/>
                <a:cs typeface="Verdana"/>
              </a:rPr>
              <a:t>October  </a:t>
            </a:r>
            <a:r>
              <a:rPr sz="1800" spc="-155" dirty="0">
                <a:solidFill>
                  <a:srgbClr val="404040"/>
                </a:solidFill>
                <a:latin typeface="Verdana"/>
                <a:cs typeface="Verdana"/>
              </a:rPr>
              <a:t>2018</a:t>
            </a:r>
            <a:endParaRPr sz="1800" dirty="0">
              <a:latin typeface="Verdana"/>
              <a:cs typeface="Verdana"/>
            </a:endParaRPr>
          </a:p>
          <a:p>
            <a:pPr marL="355600" marR="154940" indent="-342900">
              <a:lnSpc>
                <a:spcPts val="1939"/>
              </a:lnSpc>
              <a:spcBef>
                <a:spcPts val="1030"/>
              </a:spcBef>
              <a:tabLst>
                <a:tab pos="354965" algn="l"/>
              </a:tabLst>
            </a:pPr>
            <a:r>
              <a:rPr sz="1450" spc="235" dirty="0">
                <a:solidFill>
                  <a:srgbClr val="AF1512"/>
                </a:solidFill>
                <a:latin typeface="Arial"/>
                <a:cs typeface="Arial"/>
              </a:rPr>
              <a:t>	</a:t>
            </a:r>
            <a:r>
              <a:rPr sz="1800" spc="-30" dirty="0">
                <a:solidFill>
                  <a:srgbClr val="404040"/>
                </a:solidFill>
                <a:latin typeface="Verdana"/>
                <a:cs typeface="Verdana"/>
              </a:rPr>
              <a:t>Monthly </a:t>
            </a:r>
            <a:r>
              <a:rPr sz="1800" spc="-50" dirty="0">
                <a:solidFill>
                  <a:srgbClr val="404040"/>
                </a:solidFill>
                <a:latin typeface="Verdana"/>
                <a:cs typeface="Verdana"/>
              </a:rPr>
              <a:t>inflation </a:t>
            </a:r>
            <a:r>
              <a:rPr sz="1800" spc="-70" dirty="0">
                <a:solidFill>
                  <a:srgbClr val="404040"/>
                </a:solidFill>
                <a:latin typeface="Verdana"/>
                <a:cs typeface="Verdana"/>
              </a:rPr>
              <a:t>for </a:t>
            </a:r>
            <a:r>
              <a:rPr sz="1800" spc="-60" dirty="0">
                <a:solidFill>
                  <a:srgbClr val="404040"/>
                </a:solidFill>
                <a:latin typeface="Verdana"/>
                <a:cs typeface="Verdana"/>
              </a:rPr>
              <a:t>February </a:t>
            </a:r>
            <a:r>
              <a:rPr sz="1800" spc="-155" dirty="0">
                <a:solidFill>
                  <a:srgbClr val="404040"/>
                </a:solidFill>
                <a:latin typeface="Verdana"/>
                <a:cs typeface="Verdana"/>
              </a:rPr>
              <a:t>2019 </a:t>
            </a:r>
            <a:r>
              <a:rPr sz="1800" spc="-180" dirty="0">
                <a:solidFill>
                  <a:srgbClr val="404040"/>
                </a:solidFill>
                <a:latin typeface="Verdana"/>
                <a:cs typeface="Verdana"/>
              </a:rPr>
              <a:t>is</a:t>
            </a:r>
            <a:r>
              <a:rPr sz="1800" spc="-480" dirty="0">
                <a:solidFill>
                  <a:srgbClr val="404040"/>
                </a:solidFill>
                <a:latin typeface="Verdana"/>
                <a:cs typeface="Verdana"/>
              </a:rPr>
              <a:t> </a:t>
            </a:r>
            <a:r>
              <a:rPr sz="1800" spc="-240" dirty="0">
                <a:solidFill>
                  <a:srgbClr val="404040"/>
                </a:solidFill>
                <a:latin typeface="Verdana"/>
                <a:cs typeface="Verdana"/>
              </a:rPr>
              <a:t>1.7%,  </a:t>
            </a:r>
            <a:r>
              <a:rPr sz="1800" spc="-110" dirty="0">
                <a:solidFill>
                  <a:srgbClr val="404040"/>
                </a:solidFill>
                <a:latin typeface="Verdana"/>
                <a:cs typeface="Verdana"/>
              </a:rPr>
              <a:t>whilst </a:t>
            </a:r>
            <a:r>
              <a:rPr sz="1800" spc="-25" dirty="0">
                <a:solidFill>
                  <a:srgbClr val="404040"/>
                </a:solidFill>
                <a:latin typeface="Verdana"/>
                <a:cs typeface="Verdana"/>
              </a:rPr>
              <a:t>the </a:t>
            </a:r>
            <a:r>
              <a:rPr sz="1800" spc="-50" dirty="0">
                <a:solidFill>
                  <a:srgbClr val="404040"/>
                </a:solidFill>
                <a:latin typeface="Verdana"/>
                <a:cs typeface="Verdana"/>
              </a:rPr>
              <a:t>inflation </a:t>
            </a:r>
            <a:r>
              <a:rPr sz="1800" spc="-40" dirty="0">
                <a:solidFill>
                  <a:srgbClr val="404040"/>
                </a:solidFill>
                <a:latin typeface="Verdana"/>
                <a:cs typeface="Verdana"/>
              </a:rPr>
              <a:t>trend </a:t>
            </a:r>
            <a:r>
              <a:rPr sz="1800" spc="-180" dirty="0">
                <a:solidFill>
                  <a:srgbClr val="404040"/>
                </a:solidFill>
                <a:latin typeface="Verdana"/>
                <a:cs typeface="Verdana"/>
              </a:rPr>
              <a:t>is</a:t>
            </a:r>
            <a:r>
              <a:rPr sz="1800" spc="-455" dirty="0">
                <a:solidFill>
                  <a:srgbClr val="404040"/>
                </a:solidFill>
                <a:latin typeface="Verdana"/>
                <a:cs typeface="Verdana"/>
              </a:rPr>
              <a:t> </a:t>
            </a:r>
            <a:r>
              <a:rPr sz="1800" spc="20" dirty="0">
                <a:solidFill>
                  <a:srgbClr val="404040"/>
                </a:solidFill>
                <a:latin typeface="Verdana"/>
                <a:cs typeface="Verdana"/>
              </a:rPr>
              <a:t>downward</a:t>
            </a:r>
            <a:endParaRPr sz="1800" dirty="0">
              <a:latin typeface="Verdana"/>
              <a:cs typeface="Verdana"/>
            </a:endParaRPr>
          </a:p>
        </p:txBody>
      </p:sp>
      <p:sp>
        <p:nvSpPr>
          <p:cNvPr id="8" name="object 8"/>
          <p:cNvSpPr/>
          <p:nvPr/>
        </p:nvSpPr>
        <p:spPr>
          <a:xfrm>
            <a:off x="551687" y="4774691"/>
            <a:ext cx="4244340" cy="0"/>
          </a:xfrm>
          <a:custGeom>
            <a:avLst/>
            <a:gdLst/>
            <a:ahLst/>
            <a:cxnLst/>
            <a:rect l="l" t="t" r="r" b="b"/>
            <a:pathLst>
              <a:path w="4244340">
                <a:moveTo>
                  <a:pt x="0" y="0"/>
                </a:moveTo>
                <a:lnTo>
                  <a:pt x="4244340" y="0"/>
                </a:lnTo>
              </a:path>
            </a:pathLst>
          </a:custGeom>
          <a:ln w="9144">
            <a:solidFill>
              <a:srgbClr val="D9D9D9"/>
            </a:solidFill>
          </a:ln>
        </p:spPr>
        <p:txBody>
          <a:bodyPr wrap="square" lIns="0" tIns="0" rIns="0" bIns="0" rtlCol="0"/>
          <a:lstStyle/>
          <a:p>
            <a:endParaRPr/>
          </a:p>
        </p:txBody>
      </p:sp>
      <p:sp>
        <p:nvSpPr>
          <p:cNvPr id="9" name="object 9"/>
          <p:cNvSpPr/>
          <p:nvPr/>
        </p:nvSpPr>
        <p:spPr>
          <a:xfrm>
            <a:off x="636269" y="4517897"/>
            <a:ext cx="4075429" cy="260985"/>
          </a:xfrm>
          <a:custGeom>
            <a:avLst/>
            <a:gdLst/>
            <a:ahLst/>
            <a:cxnLst/>
            <a:rect l="l" t="t" r="r" b="b"/>
            <a:pathLst>
              <a:path w="4075429" h="260985">
                <a:moveTo>
                  <a:pt x="0" y="260603"/>
                </a:moveTo>
                <a:lnTo>
                  <a:pt x="169164" y="256031"/>
                </a:lnTo>
                <a:lnTo>
                  <a:pt x="339852" y="256031"/>
                </a:lnTo>
                <a:lnTo>
                  <a:pt x="509016" y="254507"/>
                </a:lnTo>
                <a:lnTo>
                  <a:pt x="678180" y="252983"/>
                </a:lnTo>
                <a:lnTo>
                  <a:pt x="848868" y="256031"/>
                </a:lnTo>
                <a:lnTo>
                  <a:pt x="1018032" y="256031"/>
                </a:lnTo>
                <a:lnTo>
                  <a:pt x="1188720" y="256031"/>
                </a:lnTo>
                <a:lnTo>
                  <a:pt x="1357884" y="252983"/>
                </a:lnTo>
                <a:lnTo>
                  <a:pt x="1527048" y="246887"/>
                </a:lnTo>
                <a:lnTo>
                  <a:pt x="1697736" y="243839"/>
                </a:lnTo>
                <a:lnTo>
                  <a:pt x="1866900" y="240791"/>
                </a:lnTo>
                <a:lnTo>
                  <a:pt x="2037588" y="240791"/>
                </a:lnTo>
                <a:lnTo>
                  <a:pt x="2206752" y="243839"/>
                </a:lnTo>
                <a:lnTo>
                  <a:pt x="2377440" y="245363"/>
                </a:lnTo>
                <a:lnTo>
                  <a:pt x="2546604" y="245363"/>
                </a:lnTo>
                <a:lnTo>
                  <a:pt x="2715768" y="245363"/>
                </a:lnTo>
                <a:lnTo>
                  <a:pt x="2886456" y="243839"/>
                </a:lnTo>
                <a:lnTo>
                  <a:pt x="3055620" y="237744"/>
                </a:lnTo>
                <a:lnTo>
                  <a:pt x="3226308" y="234695"/>
                </a:lnTo>
                <a:lnTo>
                  <a:pt x="3395471" y="233171"/>
                </a:lnTo>
                <a:lnTo>
                  <a:pt x="3564635" y="163068"/>
                </a:lnTo>
                <a:lnTo>
                  <a:pt x="3735324" y="117347"/>
                </a:lnTo>
                <a:lnTo>
                  <a:pt x="3904488" y="67056"/>
                </a:lnTo>
                <a:lnTo>
                  <a:pt x="4075176" y="0"/>
                </a:lnTo>
              </a:path>
            </a:pathLst>
          </a:custGeom>
          <a:ln w="50292">
            <a:solidFill>
              <a:srgbClr val="AF1512"/>
            </a:solidFill>
          </a:ln>
        </p:spPr>
        <p:txBody>
          <a:bodyPr wrap="square" lIns="0" tIns="0" rIns="0" bIns="0" rtlCol="0"/>
          <a:lstStyle/>
          <a:p>
            <a:endParaRPr/>
          </a:p>
        </p:txBody>
      </p:sp>
      <p:sp>
        <p:nvSpPr>
          <p:cNvPr id="10" name="object 10"/>
          <p:cNvSpPr/>
          <p:nvPr/>
        </p:nvSpPr>
        <p:spPr>
          <a:xfrm>
            <a:off x="636269" y="3635502"/>
            <a:ext cx="4075429" cy="1003300"/>
          </a:xfrm>
          <a:custGeom>
            <a:avLst/>
            <a:gdLst/>
            <a:ahLst/>
            <a:cxnLst/>
            <a:rect l="l" t="t" r="r" b="b"/>
            <a:pathLst>
              <a:path w="4075429" h="1003300">
                <a:moveTo>
                  <a:pt x="0" y="1002792"/>
                </a:moveTo>
                <a:lnTo>
                  <a:pt x="169164" y="990600"/>
                </a:lnTo>
                <a:lnTo>
                  <a:pt x="339852" y="1001268"/>
                </a:lnTo>
                <a:lnTo>
                  <a:pt x="509016" y="982980"/>
                </a:lnTo>
                <a:lnTo>
                  <a:pt x="678180" y="978408"/>
                </a:lnTo>
                <a:lnTo>
                  <a:pt x="848868" y="976884"/>
                </a:lnTo>
                <a:lnTo>
                  <a:pt x="1018032" y="976884"/>
                </a:lnTo>
                <a:lnTo>
                  <a:pt x="1188720" y="975360"/>
                </a:lnTo>
                <a:lnTo>
                  <a:pt x="1357884" y="963168"/>
                </a:lnTo>
                <a:lnTo>
                  <a:pt x="1527048" y="888492"/>
                </a:lnTo>
                <a:lnTo>
                  <a:pt x="1697736" y="836676"/>
                </a:lnTo>
                <a:lnTo>
                  <a:pt x="1866900" y="914400"/>
                </a:lnTo>
                <a:lnTo>
                  <a:pt x="2037588" y="950976"/>
                </a:lnTo>
                <a:lnTo>
                  <a:pt x="2206752" y="961644"/>
                </a:lnTo>
                <a:lnTo>
                  <a:pt x="2377440" y="950976"/>
                </a:lnTo>
                <a:lnTo>
                  <a:pt x="2546604" y="952500"/>
                </a:lnTo>
                <a:lnTo>
                  <a:pt x="2715768" y="950976"/>
                </a:lnTo>
                <a:lnTo>
                  <a:pt x="2886456" y="873252"/>
                </a:lnTo>
                <a:lnTo>
                  <a:pt x="3055620" y="841248"/>
                </a:lnTo>
                <a:lnTo>
                  <a:pt x="3226308" y="816864"/>
                </a:lnTo>
                <a:lnTo>
                  <a:pt x="3395471" y="733044"/>
                </a:lnTo>
                <a:lnTo>
                  <a:pt x="3564635" y="118872"/>
                </a:lnTo>
                <a:lnTo>
                  <a:pt x="3735324" y="94487"/>
                </a:lnTo>
                <a:lnTo>
                  <a:pt x="3904488" y="7620"/>
                </a:lnTo>
                <a:lnTo>
                  <a:pt x="4075176" y="0"/>
                </a:lnTo>
              </a:path>
            </a:pathLst>
          </a:custGeom>
          <a:ln w="22860">
            <a:solidFill>
              <a:srgbClr val="EA6212"/>
            </a:solidFill>
          </a:ln>
        </p:spPr>
        <p:txBody>
          <a:bodyPr wrap="square" lIns="0" tIns="0" rIns="0" bIns="0" rtlCol="0"/>
          <a:lstStyle/>
          <a:p>
            <a:endParaRPr/>
          </a:p>
        </p:txBody>
      </p:sp>
      <p:sp>
        <p:nvSpPr>
          <p:cNvPr id="11" name="object 11"/>
          <p:cNvSpPr/>
          <p:nvPr/>
        </p:nvSpPr>
        <p:spPr>
          <a:xfrm>
            <a:off x="4031741" y="4613909"/>
            <a:ext cx="169545" cy="21590"/>
          </a:xfrm>
          <a:custGeom>
            <a:avLst/>
            <a:gdLst/>
            <a:ahLst/>
            <a:cxnLst/>
            <a:rect l="l" t="t" r="r" b="b"/>
            <a:pathLst>
              <a:path w="169545" h="21589">
                <a:moveTo>
                  <a:pt x="0" y="0"/>
                </a:moveTo>
                <a:lnTo>
                  <a:pt x="169163" y="21335"/>
                </a:lnTo>
              </a:path>
            </a:pathLst>
          </a:custGeom>
          <a:ln w="25908">
            <a:solidFill>
              <a:srgbClr val="00AFEF"/>
            </a:solidFill>
          </a:ln>
        </p:spPr>
        <p:txBody>
          <a:bodyPr wrap="square" lIns="0" tIns="0" rIns="0" bIns="0" rtlCol="0"/>
          <a:lstStyle/>
          <a:p>
            <a:endParaRPr/>
          </a:p>
        </p:txBody>
      </p:sp>
      <p:sp>
        <p:nvSpPr>
          <p:cNvPr id="12" name="object 12"/>
          <p:cNvSpPr/>
          <p:nvPr/>
        </p:nvSpPr>
        <p:spPr>
          <a:xfrm>
            <a:off x="636269" y="4557521"/>
            <a:ext cx="3395979" cy="128270"/>
          </a:xfrm>
          <a:custGeom>
            <a:avLst/>
            <a:gdLst/>
            <a:ahLst/>
            <a:cxnLst/>
            <a:rect l="l" t="t" r="r" b="b"/>
            <a:pathLst>
              <a:path w="3395979" h="128270">
                <a:moveTo>
                  <a:pt x="0" y="128015"/>
                </a:moveTo>
                <a:lnTo>
                  <a:pt x="169164" y="120395"/>
                </a:lnTo>
                <a:lnTo>
                  <a:pt x="339852" y="126491"/>
                </a:lnTo>
                <a:lnTo>
                  <a:pt x="509016" y="114300"/>
                </a:lnTo>
                <a:lnTo>
                  <a:pt x="678180" y="112775"/>
                </a:lnTo>
                <a:lnTo>
                  <a:pt x="848868" y="96011"/>
                </a:lnTo>
                <a:lnTo>
                  <a:pt x="1018032" y="83819"/>
                </a:lnTo>
                <a:lnTo>
                  <a:pt x="1188720" y="51815"/>
                </a:lnTo>
                <a:lnTo>
                  <a:pt x="1357884" y="30479"/>
                </a:lnTo>
                <a:lnTo>
                  <a:pt x="1527048" y="15239"/>
                </a:lnTo>
                <a:lnTo>
                  <a:pt x="1697736" y="0"/>
                </a:lnTo>
                <a:lnTo>
                  <a:pt x="1866900" y="18287"/>
                </a:lnTo>
                <a:lnTo>
                  <a:pt x="2037588" y="44195"/>
                </a:lnTo>
                <a:lnTo>
                  <a:pt x="2206752" y="56387"/>
                </a:lnTo>
                <a:lnTo>
                  <a:pt x="2377440" y="54863"/>
                </a:lnTo>
                <a:lnTo>
                  <a:pt x="2546604" y="68579"/>
                </a:lnTo>
                <a:lnTo>
                  <a:pt x="2715768" y="45719"/>
                </a:lnTo>
                <a:lnTo>
                  <a:pt x="2886456" y="32003"/>
                </a:lnTo>
                <a:lnTo>
                  <a:pt x="3055620" y="3047"/>
                </a:lnTo>
                <a:lnTo>
                  <a:pt x="3226308" y="42671"/>
                </a:lnTo>
                <a:lnTo>
                  <a:pt x="3395471" y="56387"/>
                </a:lnTo>
              </a:path>
            </a:pathLst>
          </a:custGeom>
          <a:ln w="35052">
            <a:solidFill>
              <a:srgbClr val="00AFEF"/>
            </a:solidFill>
          </a:ln>
        </p:spPr>
        <p:txBody>
          <a:bodyPr wrap="square" lIns="0" tIns="0" rIns="0" bIns="0" rtlCol="0"/>
          <a:lstStyle/>
          <a:p>
            <a:endParaRPr/>
          </a:p>
        </p:txBody>
      </p:sp>
      <p:sp>
        <p:nvSpPr>
          <p:cNvPr id="13" name="object 13"/>
          <p:cNvSpPr/>
          <p:nvPr/>
        </p:nvSpPr>
        <p:spPr>
          <a:xfrm>
            <a:off x="4200905" y="4635246"/>
            <a:ext cx="170815" cy="22860"/>
          </a:xfrm>
          <a:custGeom>
            <a:avLst/>
            <a:gdLst/>
            <a:ahLst/>
            <a:cxnLst/>
            <a:rect l="l" t="t" r="r" b="b"/>
            <a:pathLst>
              <a:path w="170814" h="22860">
                <a:moveTo>
                  <a:pt x="0" y="0"/>
                </a:moveTo>
                <a:lnTo>
                  <a:pt x="170688" y="22859"/>
                </a:lnTo>
              </a:path>
            </a:pathLst>
          </a:custGeom>
          <a:ln w="35052">
            <a:solidFill>
              <a:srgbClr val="00AFEF"/>
            </a:solidFill>
          </a:ln>
        </p:spPr>
        <p:txBody>
          <a:bodyPr wrap="square" lIns="0" tIns="0" rIns="0" bIns="0" rtlCol="0"/>
          <a:lstStyle/>
          <a:p>
            <a:endParaRPr/>
          </a:p>
        </p:txBody>
      </p:sp>
      <p:sp>
        <p:nvSpPr>
          <p:cNvPr id="14" name="object 14"/>
          <p:cNvSpPr txBox="1"/>
          <p:nvPr/>
        </p:nvSpPr>
        <p:spPr>
          <a:xfrm>
            <a:off x="551424" y="4836181"/>
            <a:ext cx="4241165" cy="436245"/>
          </a:xfrm>
          <a:prstGeom prst="rect">
            <a:avLst/>
          </a:prstGeom>
        </p:spPr>
        <p:txBody>
          <a:bodyPr vert="vert270" wrap="square" lIns="0" tIns="13335" rIns="0" bIns="0" rtlCol="0">
            <a:spAutoFit/>
          </a:bodyPr>
          <a:lstStyle/>
          <a:p>
            <a:pPr marL="53975">
              <a:lnSpc>
                <a:spcPct val="100000"/>
              </a:lnSpc>
              <a:spcBef>
                <a:spcPts val="105"/>
              </a:spcBef>
            </a:pPr>
            <a:r>
              <a:rPr sz="900" dirty="0">
                <a:solidFill>
                  <a:srgbClr val="585858"/>
                </a:solidFill>
                <a:latin typeface="Verdana"/>
                <a:cs typeface="Verdana"/>
              </a:rPr>
              <a:t>J</a:t>
            </a:r>
            <a:r>
              <a:rPr sz="900" spc="-5" dirty="0">
                <a:solidFill>
                  <a:srgbClr val="585858"/>
                </a:solidFill>
                <a:latin typeface="Verdana"/>
                <a:cs typeface="Verdana"/>
              </a:rPr>
              <a:t>a</a:t>
            </a:r>
            <a:r>
              <a:rPr sz="900" dirty="0">
                <a:solidFill>
                  <a:srgbClr val="585858"/>
                </a:solidFill>
                <a:latin typeface="Verdana"/>
                <a:cs typeface="Verdana"/>
              </a:rPr>
              <a:t>n-</a:t>
            </a:r>
            <a:r>
              <a:rPr sz="900" spc="5" dirty="0">
                <a:solidFill>
                  <a:srgbClr val="585858"/>
                </a:solidFill>
                <a:latin typeface="Verdana"/>
                <a:cs typeface="Verdana"/>
              </a:rPr>
              <a:t>1</a:t>
            </a:r>
            <a:r>
              <a:rPr sz="900" dirty="0">
                <a:solidFill>
                  <a:srgbClr val="585858"/>
                </a:solidFill>
                <a:latin typeface="Verdana"/>
                <a:cs typeface="Verdana"/>
              </a:rPr>
              <a:t>7</a:t>
            </a:r>
            <a:endParaRPr sz="900">
              <a:latin typeface="Verdana"/>
              <a:cs typeface="Verdana"/>
            </a:endParaRPr>
          </a:p>
          <a:p>
            <a:pPr marL="39370" indent="9525">
              <a:lnSpc>
                <a:spcPct val="100000"/>
              </a:lnSpc>
              <a:spcBef>
                <a:spcPts val="254"/>
              </a:spcBef>
            </a:pPr>
            <a:r>
              <a:rPr sz="900" spc="-10" dirty="0">
                <a:solidFill>
                  <a:srgbClr val="585858"/>
                </a:solidFill>
                <a:latin typeface="Verdana"/>
                <a:cs typeface="Verdana"/>
              </a:rPr>
              <a:t>F</a:t>
            </a:r>
            <a:r>
              <a:rPr sz="900" dirty="0">
                <a:solidFill>
                  <a:srgbClr val="585858"/>
                </a:solidFill>
                <a:latin typeface="Verdana"/>
                <a:cs typeface="Verdana"/>
              </a:rPr>
              <a:t>eb-17</a:t>
            </a:r>
            <a:endParaRPr sz="900">
              <a:latin typeface="Verdana"/>
              <a:cs typeface="Verdana"/>
            </a:endParaRPr>
          </a:p>
          <a:p>
            <a:pPr marL="12700" marR="5080" indent="26670" algn="r">
              <a:lnSpc>
                <a:spcPct val="123800"/>
              </a:lnSpc>
              <a:spcBef>
                <a:spcPts val="5"/>
              </a:spcBef>
            </a:pPr>
            <a:r>
              <a:rPr sz="900" dirty="0">
                <a:solidFill>
                  <a:srgbClr val="585858"/>
                </a:solidFill>
                <a:latin typeface="Verdana"/>
                <a:cs typeface="Verdana"/>
              </a:rPr>
              <a:t>Mar-</a:t>
            </a:r>
            <a:r>
              <a:rPr sz="900" spc="-10" dirty="0">
                <a:solidFill>
                  <a:srgbClr val="585858"/>
                </a:solidFill>
                <a:latin typeface="Verdana"/>
                <a:cs typeface="Verdana"/>
              </a:rPr>
              <a:t>1</a:t>
            </a:r>
            <a:r>
              <a:rPr sz="900" dirty="0">
                <a:solidFill>
                  <a:srgbClr val="585858"/>
                </a:solidFill>
                <a:latin typeface="Verdana"/>
                <a:cs typeface="Verdana"/>
              </a:rPr>
              <a:t>7  </a:t>
            </a:r>
            <a:r>
              <a:rPr sz="900" spc="5" dirty="0">
                <a:solidFill>
                  <a:srgbClr val="585858"/>
                </a:solidFill>
                <a:latin typeface="Verdana"/>
                <a:cs typeface="Verdana"/>
              </a:rPr>
              <a:t>A</a:t>
            </a:r>
            <a:r>
              <a:rPr sz="900" spc="-5" dirty="0">
                <a:solidFill>
                  <a:srgbClr val="585858"/>
                </a:solidFill>
                <a:latin typeface="Verdana"/>
                <a:cs typeface="Verdana"/>
              </a:rPr>
              <a:t>p</a:t>
            </a:r>
            <a:r>
              <a:rPr sz="900" spc="-10" dirty="0">
                <a:solidFill>
                  <a:srgbClr val="585858"/>
                </a:solidFill>
                <a:latin typeface="Verdana"/>
                <a:cs typeface="Verdana"/>
              </a:rPr>
              <a:t>r</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Ma</a:t>
            </a:r>
            <a:r>
              <a:rPr sz="900" spc="-5" dirty="0">
                <a:solidFill>
                  <a:srgbClr val="585858"/>
                </a:solidFill>
                <a:latin typeface="Verdana"/>
                <a:cs typeface="Verdana"/>
              </a:rPr>
              <a:t>y</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Ju</a:t>
            </a:r>
            <a:r>
              <a:rPr sz="900" spc="-10" dirty="0">
                <a:solidFill>
                  <a:srgbClr val="585858"/>
                </a:solidFill>
                <a:latin typeface="Verdana"/>
                <a:cs typeface="Verdana"/>
              </a:rPr>
              <a:t>n</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Ju</a:t>
            </a:r>
            <a:r>
              <a:rPr sz="900" spc="-5" dirty="0">
                <a:solidFill>
                  <a:srgbClr val="585858"/>
                </a:solidFill>
                <a:latin typeface="Verdana"/>
                <a:cs typeface="Verdana"/>
              </a:rPr>
              <a:t>l-</a:t>
            </a:r>
            <a:r>
              <a:rPr sz="900" spc="-10" dirty="0">
                <a:solidFill>
                  <a:srgbClr val="585858"/>
                </a:solidFill>
                <a:latin typeface="Verdana"/>
                <a:cs typeface="Verdana"/>
              </a:rPr>
              <a:t>1</a:t>
            </a:r>
            <a:r>
              <a:rPr sz="900" dirty="0">
                <a:solidFill>
                  <a:srgbClr val="585858"/>
                </a:solidFill>
                <a:latin typeface="Verdana"/>
                <a:cs typeface="Verdana"/>
              </a:rPr>
              <a:t>7  </a:t>
            </a:r>
            <a:r>
              <a:rPr sz="900" spc="5" dirty="0">
                <a:solidFill>
                  <a:srgbClr val="585858"/>
                </a:solidFill>
                <a:latin typeface="Verdana"/>
                <a:cs typeface="Verdana"/>
              </a:rPr>
              <a:t>A</a:t>
            </a:r>
            <a:r>
              <a:rPr sz="900" spc="-10" dirty="0">
                <a:solidFill>
                  <a:srgbClr val="585858"/>
                </a:solidFill>
                <a:latin typeface="Verdana"/>
                <a:cs typeface="Verdana"/>
              </a:rPr>
              <a:t>u</a:t>
            </a:r>
            <a:r>
              <a:rPr sz="900" spc="5" dirty="0">
                <a:solidFill>
                  <a:srgbClr val="585858"/>
                </a:solidFill>
                <a:latin typeface="Verdana"/>
                <a:cs typeface="Verdana"/>
              </a:rPr>
              <a:t>g</a:t>
            </a:r>
            <a:r>
              <a:rPr sz="900" spc="-15" dirty="0">
                <a:solidFill>
                  <a:srgbClr val="585858"/>
                </a:solidFill>
                <a:latin typeface="Verdana"/>
                <a:cs typeface="Verdana"/>
              </a:rPr>
              <a:t>-</a:t>
            </a:r>
            <a:r>
              <a:rPr sz="900" dirty="0">
                <a:solidFill>
                  <a:srgbClr val="585858"/>
                </a:solidFill>
                <a:latin typeface="Verdana"/>
                <a:cs typeface="Verdana"/>
              </a:rPr>
              <a:t>17  </a:t>
            </a:r>
            <a:r>
              <a:rPr sz="900" spc="-5" dirty="0">
                <a:solidFill>
                  <a:srgbClr val="585858"/>
                </a:solidFill>
                <a:latin typeface="Verdana"/>
                <a:cs typeface="Verdana"/>
              </a:rPr>
              <a:t>S</a:t>
            </a:r>
            <a:r>
              <a:rPr sz="900" dirty="0">
                <a:solidFill>
                  <a:srgbClr val="585858"/>
                </a:solidFill>
                <a:latin typeface="Verdana"/>
                <a:cs typeface="Verdana"/>
              </a:rPr>
              <a:t>e</a:t>
            </a:r>
            <a:r>
              <a:rPr sz="900" spc="-5" dirty="0">
                <a:solidFill>
                  <a:srgbClr val="585858"/>
                </a:solidFill>
                <a:latin typeface="Verdana"/>
                <a:cs typeface="Verdana"/>
              </a:rPr>
              <a:t>p-</a:t>
            </a:r>
            <a:r>
              <a:rPr sz="900" dirty="0">
                <a:solidFill>
                  <a:srgbClr val="585858"/>
                </a:solidFill>
                <a:latin typeface="Verdana"/>
                <a:cs typeface="Verdana"/>
              </a:rPr>
              <a:t>17  </a:t>
            </a:r>
            <a:r>
              <a:rPr sz="900" spc="-5" dirty="0">
                <a:solidFill>
                  <a:srgbClr val="585858"/>
                </a:solidFill>
                <a:latin typeface="Verdana"/>
                <a:cs typeface="Verdana"/>
              </a:rPr>
              <a:t>O</a:t>
            </a:r>
            <a:r>
              <a:rPr sz="900" dirty="0">
                <a:solidFill>
                  <a:srgbClr val="585858"/>
                </a:solidFill>
                <a:latin typeface="Verdana"/>
                <a:cs typeface="Verdana"/>
              </a:rPr>
              <a:t>c</a:t>
            </a:r>
            <a:r>
              <a:rPr sz="900" spc="-10" dirty="0">
                <a:solidFill>
                  <a:srgbClr val="585858"/>
                </a:solidFill>
                <a:latin typeface="Verdana"/>
                <a:cs typeface="Verdana"/>
              </a:rPr>
              <a:t>t</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a:t>
            </a:r>
            <a:r>
              <a:rPr sz="900" spc="5" dirty="0">
                <a:solidFill>
                  <a:srgbClr val="585858"/>
                </a:solidFill>
                <a:latin typeface="Verdana"/>
                <a:cs typeface="Verdana"/>
              </a:rPr>
              <a:t>N</a:t>
            </a:r>
            <a:r>
              <a:rPr sz="900" dirty="0">
                <a:solidFill>
                  <a:srgbClr val="585858"/>
                </a:solidFill>
                <a:latin typeface="Verdana"/>
                <a:cs typeface="Verdana"/>
              </a:rPr>
              <a:t>o</a:t>
            </a:r>
            <a:r>
              <a:rPr sz="900" spc="-10" dirty="0">
                <a:solidFill>
                  <a:srgbClr val="585858"/>
                </a:solidFill>
                <a:latin typeface="Verdana"/>
                <a:cs typeface="Verdana"/>
              </a:rPr>
              <a:t>v</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De</a:t>
            </a:r>
            <a:r>
              <a:rPr sz="900" spc="-5" dirty="0">
                <a:solidFill>
                  <a:srgbClr val="585858"/>
                </a:solidFill>
                <a:latin typeface="Verdana"/>
                <a:cs typeface="Verdana"/>
              </a:rPr>
              <a:t>c</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7  J</a:t>
            </a:r>
            <a:r>
              <a:rPr sz="900" spc="-5" dirty="0">
                <a:solidFill>
                  <a:srgbClr val="585858"/>
                </a:solidFill>
                <a:latin typeface="Verdana"/>
                <a:cs typeface="Verdana"/>
              </a:rPr>
              <a:t>a</a:t>
            </a:r>
            <a:r>
              <a:rPr sz="900" dirty="0">
                <a:solidFill>
                  <a:srgbClr val="585858"/>
                </a:solidFill>
                <a:latin typeface="Verdana"/>
                <a:cs typeface="Verdana"/>
              </a:rPr>
              <a:t>n-</a:t>
            </a:r>
            <a:r>
              <a:rPr sz="900" spc="5" dirty="0">
                <a:solidFill>
                  <a:srgbClr val="585858"/>
                </a:solidFill>
                <a:latin typeface="Verdana"/>
                <a:cs typeface="Verdana"/>
              </a:rPr>
              <a:t>1</a:t>
            </a:r>
            <a:r>
              <a:rPr sz="900" dirty="0">
                <a:solidFill>
                  <a:srgbClr val="585858"/>
                </a:solidFill>
                <a:latin typeface="Verdana"/>
                <a:cs typeface="Verdana"/>
              </a:rPr>
              <a:t>8  </a:t>
            </a:r>
            <a:r>
              <a:rPr sz="900" spc="-5" dirty="0">
                <a:solidFill>
                  <a:srgbClr val="585858"/>
                </a:solidFill>
                <a:latin typeface="Verdana"/>
                <a:cs typeface="Verdana"/>
              </a:rPr>
              <a:t>F</a:t>
            </a:r>
            <a:r>
              <a:rPr sz="900" dirty="0">
                <a:solidFill>
                  <a:srgbClr val="585858"/>
                </a:solidFill>
                <a:latin typeface="Verdana"/>
                <a:cs typeface="Verdana"/>
              </a:rPr>
              <a:t>e</a:t>
            </a:r>
            <a:r>
              <a:rPr sz="900" spc="-5" dirty="0">
                <a:solidFill>
                  <a:srgbClr val="585858"/>
                </a:solidFill>
                <a:latin typeface="Verdana"/>
                <a:cs typeface="Verdana"/>
              </a:rPr>
              <a:t>b-</a:t>
            </a:r>
            <a:r>
              <a:rPr sz="900" dirty="0">
                <a:solidFill>
                  <a:srgbClr val="585858"/>
                </a:solidFill>
                <a:latin typeface="Verdana"/>
                <a:cs typeface="Verdana"/>
              </a:rPr>
              <a:t>18  Mar-</a:t>
            </a:r>
            <a:r>
              <a:rPr sz="900" spc="-10" dirty="0">
                <a:solidFill>
                  <a:srgbClr val="585858"/>
                </a:solidFill>
                <a:latin typeface="Verdana"/>
                <a:cs typeface="Verdana"/>
              </a:rPr>
              <a:t>1</a:t>
            </a:r>
            <a:r>
              <a:rPr sz="900" dirty="0">
                <a:solidFill>
                  <a:srgbClr val="585858"/>
                </a:solidFill>
                <a:latin typeface="Verdana"/>
                <a:cs typeface="Verdana"/>
              </a:rPr>
              <a:t>8  </a:t>
            </a:r>
            <a:r>
              <a:rPr sz="900" spc="5" dirty="0">
                <a:solidFill>
                  <a:srgbClr val="585858"/>
                </a:solidFill>
                <a:latin typeface="Verdana"/>
                <a:cs typeface="Verdana"/>
              </a:rPr>
              <a:t>A</a:t>
            </a:r>
            <a:r>
              <a:rPr sz="900" spc="-5" dirty="0">
                <a:solidFill>
                  <a:srgbClr val="585858"/>
                </a:solidFill>
                <a:latin typeface="Verdana"/>
                <a:cs typeface="Verdana"/>
              </a:rPr>
              <a:t>p</a:t>
            </a:r>
            <a:r>
              <a:rPr sz="900" spc="-10" dirty="0">
                <a:solidFill>
                  <a:srgbClr val="585858"/>
                </a:solidFill>
                <a:latin typeface="Verdana"/>
                <a:cs typeface="Verdana"/>
              </a:rPr>
              <a:t>r</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Ma</a:t>
            </a:r>
            <a:r>
              <a:rPr sz="900" spc="-5" dirty="0">
                <a:solidFill>
                  <a:srgbClr val="585858"/>
                </a:solidFill>
                <a:latin typeface="Verdana"/>
                <a:cs typeface="Verdana"/>
              </a:rPr>
              <a:t>y</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Ju</a:t>
            </a:r>
            <a:r>
              <a:rPr sz="900" spc="-10" dirty="0">
                <a:solidFill>
                  <a:srgbClr val="585858"/>
                </a:solidFill>
                <a:latin typeface="Verdana"/>
                <a:cs typeface="Verdana"/>
              </a:rPr>
              <a:t>n</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a:t>
            </a:r>
            <a:r>
              <a:rPr sz="900" spc="-5" dirty="0">
                <a:solidFill>
                  <a:srgbClr val="585858"/>
                </a:solidFill>
                <a:latin typeface="Verdana"/>
                <a:cs typeface="Verdana"/>
              </a:rPr>
              <a:t>J</a:t>
            </a:r>
            <a:r>
              <a:rPr sz="900" dirty="0">
                <a:solidFill>
                  <a:srgbClr val="585858"/>
                </a:solidFill>
                <a:latin typeface="Verdana"/>
                <a:cs typeface="Verdana"/>
              </a:rPr>
              <a:t>u</a:t>
            </a:r>
            <a:r>
              <a:rPr sz="900" spc="-5" dirty="0">
                <a:solidFill>
                  <a:srgbClr val="585858"/>
                </a:solidFill>
                <a:latin typeface="Verdana"/>
                <a:cs typeface="Verdana"/>
              </a:rPr>
              <a:t>l-</a:t>
            </a:r>
            <a:r>
              <a:rPr sz="900" spc="-10" dirty="0">
                <a:solidFill>
                  <a:srgbClr val="585858"/>
                </a:solidFill>
                <a:latin typeface="Verdana"/>
                <a:cs typeface="Verdana"/>
              </a:rPr>
              <a:t>1</a:t>
            </a:r>
            <a:r>
              <a:rPr sz="900" dirty="0">
                <a:solidFill>
                  <a:srgbClr val="585858"/>
                </a:solidFill>
                <a:latin typeface="Verdana"/>
                <a:cs typeface="Verdana"/>
              </a:rPr>
              <a:t>8  </a:t>
            </a:r>
            <a:r>
              <a:rPr sz="900" spc="5" dirty="0">
                <a:solidFill>
                  <a:srgbClr val="585858"/>
                </a:solidFill>
                <a:latin typeface="Verdana"/>
                <a:cs typeface="Verdana"/>
              </a:rPr>
              <a:t>A</a:t>
            </a:r>
            <a:r>
              <a:rPr sz="900" spc="-10" dirty="0">
                <a:solidFill>
                  <a:srgbClr val="585858"/>
                </a:solidFill>
                <a:latin typeface="Verdana"/>
                <a:cs typeface="Verdana"/>
              </a:rPr>
              <a:t>u</a:t>
            </a:r>
            <a:r>
              <a:rPr sz="900" spc="5" dirty="0">
                <a:solidFill>
                  <a:srgbClr val="585858"/>
                </a:solidFill>
                <a:latin typeface="Verdana"/>
                <a:cs typeface="Verdana"/>
              </a:rPr>
              <a:t>g</a:t>
            </a:r>
            <a:r>
              <a:rPr sz="900" spc="-15" dirty="0">
                <a:solidFill>
                  <a:srgbClr val="585858"/>
                </a:solidFill>
                <a:latin typeface="Verdana"/>
                <a:cs typeface="Verdana"/>
              </a:rPr>
              <a:t>-</a:t>
            </a:r>
            <a:r>
              <a:rPr sz="900" dirty="0">
                <a:solidFill>
                  <a:srgbClr val="585858"/>
                </a:solidFill>
                <a:latin typeface="Verdana"/>
                <a:cs typeface="Verdana"/>
              </a:rPr>
              <a:t>18  </a:t>
            </a:r>
            <a:r>
              <a:rPr sz="900" spc="-5" dirty="0">
                <a:solidFill>
                  <a:srgbClr val="585858"/>
                </a:solidFill>
                <a:latin typeface="Verdana"/>
                <a:cs typeface="Verdana"/>
              </a:rPr>
              <a:t>S</a:t>
            </a:r>
            <a:r>
              <a:rPr sz="900" dirty="0">
                <a:solidFill>
                  <a:srgbClr val="585858"/>
                </a:solidFill>
                <a:latin typeface="Verdana"/>
                <a:cs typeface="Verdana"/>
              </a:rPr>
              <a:t>e</a:t>
            </a:r>
            <a:r>
              <a:rPr sz="900" spc="-5" dirty="0">
                <a:solidFill>
                  <a:srgbClr val="585858"/>
                </a:solidFill>
                <a:latin typeface="Verdana"/>
                <a:cs typeface="Verdana"/>
              </a:rPr>
              <a:t>p-</a:t>
            </a:r>
            <a:r>
              <a:rPr sz="900" dirty="0">
                <a:solidFill>
                  <a:srgbClr val="585858"/>
                </a:solidFill>
                <a:latin typeface="Verdana"/>
                <a:cs typeface="Verdana"/>
              </a:rPr>
              <a:t>18  </a:t>
            </a:r>
            <a:r>
              <a:rPr sz="900" spc="-5" dirty="0">
                <a:solidFill>
                  <a:srgbClr val="585858"/>
                </a:solidFill>
                <a:latin typeface="Verdana"/>
                <a:cs typeface="Verdana"/>
              </a:rPr>
              <a:t>O</a:t>
            </a:r>
            <a:r>
              <a:rPr sz="900" dirty="0">
                <a:solidFill>
                  <a:srgbClr val="585858"/>
                </a:solidFill>
                <a:latin typeface="Verdana"/>
                <a:cs typeface="Verdana"/>
              </a:rPr>
              <a:t>c</a:t>
            </a:r>
            <a:r>
              <a:rPr sz="900" spc="-10" dirty="0">
                <a:solidFill>
                  <a:srgbClr val="585858"/>
                </a:solidFill>
                <a:latin typeface="Verdana"/>
                <a:cs typeface="Verdana"/>
              </a:rPr>
              <a:t>t</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a:t>
            </a:r>
            <a:r>
              <a:rPr sz="900" spc="5" dirty="0">
                <a:solidFill>
                  <a:srgbClr val="585858"/>
                </a:solidFill>
                <a:latin typeface="Verdana"/>
                <a:cs typeface="Verdana"/>
              </a:rPr>
              <a:t>N</a:t>
            </a:r>
            <a:r>
              <a:rPr sz="900" dirty="0">
                <a:solidFill>
                  <a:srgbClr val="585858"/>
                </a:solidFill>
                <a:latin typeface="Verdana"/>
                <a:cs typeface="Verdana"/>
              </a:rPr>
              <a:t>o</a:t>
            </a:r>
            <a:r>
              <a:rPr sz="900" spc="-10" dirty="0">
                <a:solidFill>
                  <a:srgbClr val="585858"/>
                </a:solidFill>
                <a:latin typeface="Verdana"/>
                <a:cs typeface="Verdana"/>
              </a:rPr>
              <a:t>v</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De</a:t>
            </a:r>
            <a:r>
              <a:rPr sz="900" spc="-5" dirty="0">
                <a:solidFill>
                  <a:srgbClr val="585858"/>
                </a:solidFill>
                <a:latin typeface="Verdana"/>
                <a:cs typeface="Verdana"/>
              </a:rPr>
              <a:t>c</a:t>
            </a:r>
            <a:r>
              <a:rPr sz="900" dirty="0">
                <a:solidFill>
                  <a:srgbClr val="585858"/>
                </a:solidFill>
                <a:latin typeface="Verdana"/>
                <a:cs typeface="Verdana"/>
              </a:rPr>
              <a:t>-</a:t>
            </a:r>
            <a:r>
              <a:rPr sz="900" spc="5" dirty="0">
                <a:solidFill>
                  <a:srgbClr val="585858"/>
                </a:solidFill>
                <a:latin typeface="Verdana"/>
                <a:cs typeface="Verdana"/>
              </a:rPr>
              <a:t>1</a:t>
            </a:r>
            <a:r>
              <a:rPr sz="900" dirty="0">
                <a:solidFill>
                  <a:srgbClr val="585858"/>
                </a:solidFill>
                <a:latin typeface="Verdana"/>
                <a:cs typeface="Verdana"/>
              </a:rPr>
              <a:t>8  J</a:t>
            </a:r>
            <a:r>
              <a:rPr sz="900" spc="-5" dirty="0">
                <a:solidFill>
                  <a:srgbClr val="585858"/>
                </a:solidFill>
                <a:latin typeface="Verdana"/>
                <a:cs typeface="Verdana"/>
              </a:rPr>
              <a:t>a</a:t>
            </a:r>
            <a:r>
              <a:rPr sz="900" dirty="0">
                <a:solidFill>
                  <a:srgbClr val="585858"/>
                </a:solidFill>
                <a:latin typeface="Verdana"/>
                <a:cs typeface="Verdana"/>
              </a:rPr>
              <a:t>n-</a:t>
            </a:r>
            <a:r>
              <a:rPr sz="900" spc="5" dirty="0">
                <a:solidFill>
                  <a:srgbClr val="585858"/>
                </a:solidFill>
                <a:latin typeface="Verdana"/>
                <a:cs typeface="Verdana"/>
              </a:rPr>
              <a:t>1</a:t>
            </a:r>
            <a:r>
              <a:rPr sz="900" dirty="0">
                <a:solidFill>
                  <a:srgbClr val="585858"/>
                </a:solidFill>
                <a:latin typeface="Verdana"/>
                <a:cs typeface="Verdana"/>
              </a:rPr>
              <a:t>9</a:t>
            </a:r>
            <a:endParaRPr sz="900">
              <a:latin typeface="Verdana"/>
              <a:cs typeface="Verdana"/>
            </a:endParaRPr>
          </a:p>
        </p:txBody>
      </p:sp>
      <p:sp>
        <p:nvSpPr>
          <p:cNvPr id="15" name="object 15"/>
          <p:cNvSpPr/>
          <p:nvPr/>
        </p:nvSpPr>
        <p:spPr>
          <a:xfrm>
            <a:off x="1581150" y="5435346"/>
            <a:ext cx="243840" cy="0"/>
          </a:xfrm>
          <a:custGeom>
            <a:avLst/>
            <a:gdLst/>
            <a:ahLst/>
            <a:cxnLst/>
            <a:rect l="l" t="t" r="r" b="b"/>
            <a:pathLst>
              <a:path w="243839">
                <a:moveTo>
                  <a:pt x="0" y="0"/>
                </a:moveTo>
                <a:lnTo>
                  <a:pt x="243839" y="0"/>
                </a:lnTo>
              </a:path>
            </a:pathLst>
          </a:custGeom>
          <a:ln w="44196">
            <a:solidFill>
              <a:srgbClr val="AF1512"/>
            </a:solidFill>
          </a:ln>
        </p:spPr>
        <p:txBody>
          <a:bodyPr wrap="square" lIns="0" tIns="0" rIns="0" bIns="0" rtlCol="0"/>
          <a:lstStyle/>
          <a:p>
            <a:endParaRPr/>
          </a:p>
        </p:txBody>
      </p:sp>
      <p:sp>
        <p:nvSpPr>
          <p:cNvPr id="16" name="object 16"/>
          <p:cNvSpPr/>
          <p:nvPr/>
        </p:nvSpPr>
        <p:spPr>
          <a:xfrm>
            <a:off x="1581150" y="5645658"/>
            <a:ext cx="243840" cy="0"/>
          </a:xfrm>
          <a:custGeom>
            <a:avLst/>
            <a:gdLst/>
            <a:ahLst/>
            <a:cxnLst/>
            <a:rect l="l" t="t" r="r" b="b"/>
            <a:pathLst>
              <a:path w="243839">
                <a:moveTo>
                  <a:pt x="0" y="0"/>
                </a:moveTo>
                <a:lnTo>
                  <a:pt x="243839" y="0"/>
                </a:lnTo>
              </a:path>
            </a:pathLst>
          </a:custGeom>
          <a:ln w="22860">
            <a:solidFill>
              <a:srgbClr val="EA6212"/>
            </a:solidFill>
          </a:ln>
        </p:spPr>
        <p:txBody>
          <a:bodyPr wrap="square" lIns="0" tIns="0" rIns="0" bIns="0" rtlCol="0"/>
          <a:lstStyle/>
          <a:p>
            <a:endParaRPr/>
          </a:p>
        </p:txBody>
      </p:sp>
      <p:sp>
        <p:nvSpPr>
          <p:cNvPr id="17" name="object 17"/>
          <p:cNvSpPr/>
          <p:nvPr/>
        </p:nvSpPr>
        <p:spPr>
          <a:xfrm>
            <a:off x="1581150" y="5857494"/>
            <a:ext cx="243840" cy="0"/>
          </a:xfrm>
          <a:custGeom>
            <a:avLst/>
            <a:gdLst/>
            <a:ahLst/>
            <a:cxnLst/>
            <a:rect l="l" t="t" r="r" b="b"/>
            <a:pathLst>
              <a:path w="243839">
                <a:moveTo>
                  <a:pt x="0" y="0"/>
                </a:moveTo>
                <a:lnTo>
                  <a:pt x="243839" y="0"/>
                </a:lnTo>
              </a:path>
            </a:pathLst>
          </a:custGeom>
          <a:ln w="35052">
            <a:solidFill>
              <a:srgbClr val="00AFEF"/>
            </a:solidFill>
          </a:ln>
        </p:spPr>
        <p:txBody>
          <a:bodyPr wrap="square" lIns="0" tIns="0" rIns="0" bIns="0" rtlCol="0"/>
          <a:lstStyle/>
          <a:p>
            <a:endParaRPr/>
          </a:p>
        </p:txBody>
      </p:sp>
      <p:sp>
        <p:nvSpPr>
          <p:cNvPr id="18" name="object 18"/>
          <p:cNvSpPr txBox="1"/>
          <p:nvPr/>
        </p:nvSpPr>
        <p:spPr>
          <a:xfrm>
            <a:off x="1838070" y="5273946"/>
            <a:ext cx="1905635" cy="658495"/>
          </a:xfrm>
          <a:prstGeom prst="rect">
            <a:avLst/>
          </a:prstGeom>
        </p:spPr>
        <p:txBody>
          <a:bodyPr vert="horz" wrap="square" lIns="0" tIns="85725" rIns="0" bIns="0" rtlCol="0">
            <a:spAutoFit/>
          </a:bodyPr>
          <a:lstStyle/>
          <a:p>
            <a:pPr marL="12700">
              <a:lnSpc>
                <a:spcPct val="100000"/>
              </a:lnSpc>
              <a:spcBef>
                <a:spcPts val="675"/>
              </a:spcBef>
            </a:pPr>
            <a:r>
              <a:rPr sz="900" spc="-40" dirty="0">
                <a:solidFill>
                  <a:srgbClr val="585858"/>
                </a:solidFill>
                <a:latin typeface="Verdana"/>
                <a:cs typeface="Verdana"/>
              </a:rPr>
              <a:t>Inflation</a:t>
            </a:r>
            <a:endParaRPr sz="900" dirty="0">
              <a:latin typeface="Verdana"/>
              <a:cs typeface="Verdana"/>
            </a:endParaRPr>
          </a:p>
          <a:p>
            <a:pPr marL="12700">
              <a:lnSpc>
                <a:spcPct val="100000"/>
              </a:lnSpc>
              <a:spcBef>
                <a:spcPts val="580"/>
              </a:spcBef>
            </a:pPr>
            <a:r>
              <a:rPr sz="900" spc="-35" dirty="0">
                <a:solidFill>
                  <a:srgbClr val="585858"/>
                </a:solidFill>
                <a:latin typeface="Verdana"/>
                <a:cs typeface="Verdana"/>
              </a:rPr>
              <a:t>Parrel </a:t>
            </a:r>
            <a:r>
              <a:rPr sz="900" spc="-15" dirty="0">
                <a:solidFill>
                  <a:srgbClr val="585858"/>
                </a:solidFill>
                <a:latin typeface="Verdana"/>
                <a:cs typeface="Verdana"/>
              </a:rPr>
              <a:t>Market </a:t>
            </a:r>
            <a:r>
              <a:rPr sz="900" dirty="0">
                <a:solidFill>
                  <a:srgbClr val="585858"/>
                </a:solidFill>
                <a:latin typeface="Verdana"/>
                <a:cs typeface="Verdana"/>
              </a:rPr>
              <a:t>Exchange</a:t>
            </a:r>
            <a:r>
              <a:rPr sz="900" spc="-160" dirty="0">
                <a:solidFill>
                  <a:srgbClr val="585858"/>
                </a:solidFill>
                <a:latin typeface="Verdana"/>
                <a:cs typeface="Verdana"/>
              </a:rPr>
              <a:t> </a:t>
            </a:r>
            <a:r>
              <a:rPr sz="900" spc="-50" dirty="0">
                <a:solidFill>
                  <a:srgbClr val="585858"/>
                </a:solidFill>
                <a:latin typeface="Verdana"/>
                <a:cs typeface="Verdana"/>
              </a:rPr>
              <a:t>Premiums</a:t>
            </a:r>
            <a:endParaRPr sz="900" dirty="0">
              <a:latin typeface="Verdana"/>
              <a:cs typeface="Verdana"/>
            </a:endParaRPr>
          </a:p>
          <a:p>
            <a:pPr marL="12700">
              <a:lnSpc>
                <a:spcPct val="100000"/>
              </a:lnSpc>
              <a:spcBef>
                <a:spcPts val="585"/>
              </a:spcBef>
            </a:pPr>
            <a:r>
              <a:rPr sz="900" spc="15" dirty="0">
                <a:solidFill>
                  <a:srgbClr val="585858"/>
                </a:solidFill>
                <a:latin typeface="Verdana"/>
                <a:cs typeface="Verdana"/>
              </a:rPr>
              <a:t>Money </a:t>
            </a:r>
            <a:r>
              <a:rPr sz="900" spc="-40" dirty="0">
                <a:solidFill>
                  <a:srgbClr val="585858"/>
                </a:solidFill>
                <a:latin typeface="Verdana"/>
                <a:cs typeface="Verdana"/>
              </a:rPr>
              <a:t>Supply</a:t>
            </a:r>
            <a:r>
              <a:rPr sz="900" spc="-165" dirty="0">
                <a:solidFill>
                  <a:srgbClr val="585858"/>
                </a:solidFill>
                <a:latin typeface="Verdana"/>
                <a:cs typeface="Verdana"/>
              </a:rPr>
              <a:t> </a:t>
            </a:r>
            <a:r>
              <a:rPr sz="900" spc="-10" dirty="0">
                <a:solidFill>
                  <a:srgbClr val="585858"/>
                </a:solidFill>
                <a:latin typeface="Verdana"/>
                <a:cs typeface="Verdana"/>
              </a:rPr>
              <a:t>Growth</a:t>
            </a:r>
            <a:endParaRPr sz="900" dirty="0">
              <a:latin typeface="Verdana"/>
              <a:cs typeface="Verdana"/>
            </a:endParaRPr>
          </a:p>
        </p:txBody>
      </p:sp>
      <p:sp>
        <p:nvSpPr>
          <p:cNvPr id="19" name="object 19"/>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8</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25093"/>
            <a:ext cx="3281045" cy="574675"/>
          </a:xfrm>
          <a:prstGeom prst="rect">
            <a:avLst/>
          </a:prstGeom>
        </p:spPr>
        <p:txBody>
          <a:bodyPr vert="horz" wrap="square" lIns="0" tIns="12700" rIns="0" bIns="0" rtlCol="0">
            <a:spAutoFit/>
          </a:bodyPr>
          <a:lstStyle/>
          <a:p>
            <a:pPr marL="12700">
              <a:lnSpc>
                <a:spcPct val="100000"/>
              </a:lnSpc>
              <a:spcBef>
                <a:spcPts val="100"/>
              </a:spcBef>
            </a:pPr>
            <a:r>
              <a:rPr sz="3600" spc="-310" dirty="0"/>
              <a:t>Domestic</a:t>
            </a:r>
            <a:r>
              <a:rPr sz="3600" spc="-300" dirty="0"/>
              <a:t> </a:t>
            </a:r>
            <a:r>
              <a:rPr sz="3600" spc="-320" dirty="0"/>
              <a:t>Debt</a:t>
            </a:r>
            <a:endParaRPr sz="3600"/>
          </a:p>
        </p:txBody>
      </p:sp>
      <p:sp>
        <p:nvSpPr>
          <p:cNvPr id="4" name="object 4"/>
          <p:cNvSpPr txBox="1"/>
          <p:nvPr/>
        </p:nvSpPr>
        <p:spPr>
          <a:xfrm>
            <a:off x="6288404" y="2632709"/>
            <a:ext cx="4421505" cy="3177793"/>
          </a:xfrm>
          <a:prstGeom prst="rect">
            <a:avLst/>
          </a:prstGeom>
        </p:spPr>
        <p:txBody>
          <a:bodyPr vert="horz" wrap="square" lIns="0" tIns="12700" rIns="0" bIns="0" rtlCol="0">
            <a:spAutoFit/>
          </a:bodyPr>
          <a:lstStyle/>
          <a:p>
            <a:pPr marL="355600" marR="5080" indent="-342900">
              <a:lnSpc>
                <a:spcPct val="100000"/>
              </a:lnSpc>
              <a:spcBef>
                <a:spcPts val="100"/>
              </a:spcBef>
              <a:tabLst>
                <a:tab pos="354965" algn="l"/>
              </a:tabLst>
            </a:pPr>
            <a:r>
              <a:rPr sz="1450" spc="235" dirty="0">
                <a:solidFill>
                  <a:srgbClr val="AF1512"/>
                </a:solidFill>
                <a:latin typeface="Arial"/>
                <a:cs typeface="Arial"/>
              </a:rPr>
              <a:t>	</a:t>
            </a:r>
            <a:r>
              <a:rPr sz="2100" spc="-125" dirty="0">
                <a:solidFill>
                  <a:srgbClr val="404040"/>
                </a:solidFill>
                <a:latin typeface="Verdana"/>
                <a:cs typeface="Verdana"/>
              </a:rPr>
              <a:t>Treasury </a:t>
            </a:r>
            <a:r>
              <a:rPr sz="2100" spc="15" dirty="0">
                <a:solidFill>
                  <a:srgbClr val="404040"/>
                </a:solidFill>
                <a:latin typeface="Verdana"/>
                <a:cs typeface="Verdana"/>
              </a:rPr>
              <a:t>stopped </a:t>
            </a:r>
            <a:r>
              <a:rPr sz="2100" spc="-85" dirty="0">
                <a:solidFill>
                  <a:srgbClr val="404040"/>
                </a:solidFill>
                <a:latin typeface="Verdana"/>
                <a:cs typeface="Verdana"/>
              </a:rPr>
              <a:t>resorting </a:t>
            </a:r>
            <a:r>
              <a:rPr sz="2100" spc="-15" dirty="0">
                <a:solidFill>
                  <a:srgbClr val="404040"/>
                </a:solidFill>
                <a:latin typeface="Verdana"/>
                <a:cs typeface="Verdana"/>
              </a:rPr>
              <a:t>to </a:t>
            </a:r>
            <a:r>
              <a:rPr sz="2100" spc="-25" dirty="0">
                <a:solidFill>
                  <a:srgbClr val="404040"/>
                </a:solidFill>
                <a:latin typeface="Verdana"/>
                <a:cs typeface="Verdana"/>
              </a:rPr>
              <a:t>the</a:t>
            </a:r>
            <a:r>
              <a:rPr sz="2100" spc="-390" dirty="0">
                <a:solidFill>
                  <a:srgbClr val="404040"/>
                </a:solidFill>
                <a:latin typeface="Verdana"/>
                <a:cs typeface="Verdana"/>
              </a:rPr>
              <a:t> </a:t>
            </a:r>
            <a:r>
              <a:rPr sz="2100" spc="-245" dirty="0">
                <a:solidFill>
                  <a:srgbClr val="404040"/>
                </a:solidFill>
                <a:latin typeface="Verdana"/>
                <a:cs typeface="Verdana"/>
              </a:rPr>
              <a:t>RBZ  </a:t>
            </a:r>
            <a:r>
              <a:rPr sz="2100" spc="-30" dirty="0">
                <a:solidFill>
                  <a:srgbClr val="404040"/>
                </a:solidFill>
                <a:latin typeface="Verdana"/>
                <a:cs typeface="Verdana"/>
              </a:rPr>
              <a:t>overdraft</a:t>
            </a:r>
            <a:r>
              <a:rPr sz="2100" spc="-150" dirty="0">
                <a:solidFill>
                  <a:srgbClr val="404040"/>
                </a:solidFill>
                <a:latin typeface="Verdana"/>
                <a:cs typeface="Verdana"/>
              </a:rPr>
              <a:t> </a:t>
            </a:r>
            <a:r>
              <a:rPr sz="2100" spc="-70" dirty="0">
                <a:solidFill>
                  <a:srgbClr val="404040"/>
                </a:solidFill>
                <a:latin typeface="Verdana"/>
                <a:cs typeface="Verdana"/>
              </a:rPr>
              <a:t>facility;</a:t>
            </a:r>
            <a:endParaRPr sz="2100" dirty="0">
              <a:latin typeface="Verdana"/>
              <a:cs typeface="Verdana"/>
            </a:endParaRPr>
          </a:p>
          <a:p>
            <a:pPr marL="355600" marR="19050" indent="-342900">
              <a:lnSpc>
                <a:spcPct val="100000"/>
              </a:lnSpc>
              <a:spcBef>
                <a:spcPts val="994"/>
              </a:spcBef>
              <a:tabLst>
                <a:tab pos="354965" algn="l"/>
              </a:tabLst>
            </a:pPr>
            <a:r>
              <a:rPr sz="2100" spc="235" dirty="0">
                <a:solidFill>
                  <a:srgbClr val="AF1512"/>
                </a:solidFill>
                <a:latin typeface="Arial"/>
                <a:cs typeface="Arial"/>
              </a:rPr>
              <a:t>	</a:t>
            </a:r>
            <a:r>
              <a:rPr sz="2100" spc="-190" dirty="0">
                <a:solidFill>
                  <a:srgbClr val="404040"/>
                </a:solidFill>
                <a:latin typeface="Verdana"/>
                <a:cs typeface="Verdana"/>
              </a:rPr>
              <a:t>In </a:t>
            </a:r>
            <a:r>
              <a:rPr sz="2100" spc="-155" dirty="0">
                <a:solidFill>
                  <a:srgbClr val="404040"/>
                </a:solidFill>
                <a:latin typeface="Verdana"/>
                <a:cs typeface="Verdana"/>
              </a:rPr>
              <a:t>2018, </a:t>
            </a:r>
            <a:r>
              <a:rPr sz="2100" spc="-35" dirty="0">
                <a:solidFill>
                  <a:srgbClr val="404040"/>
                </a:solidFill>
                <a:latin typeface="Verdana"/>
                <a:cs typeface="Verdana"/>
              </a:rPr>
              <a:t>payments </a:t>
            </a:r>
            <a:r>
              <a:rPr sz="2100" spc="-40" dirty="0">
                <a:solidFill>
                  <a:srgbClr val="404040"/>
                </a:solidFill>
                <a:latin typeface="Verdana"/>
                <a:cs typeface="Verdana"/>
              </a:rPr>
              <a:t>towards </a:t>
            </a:r>
            <a:r>
              <a:rPr sz="2100" spc="-5" dirty="0">
                <a:solidFill>
                  <a:srgbClr val="404040"/>
                </a:solidFill>
                <a:latin typeface="Verdana"/>
                <a:cs typeface="Verdana"/>
              </a:rPr>
              <a:t>domestic  </a:t>
            </a:r>
            <a:r>
              <a:rPr sz="2100" spc="45" dirty="0">
                <a:solidFill>
                  <a:srgbClr val="404040"/>
                </a:solidFill>
                <a:latin typeface="Verdana"/>
                <a:cs typeface="Verdana"/>
              </a:rPr>
              <a:t>debt </a:t>
            </a:r>
            <a:r>
              <a:rPr sz="2100" spc="15" dirty="0">
                <a:solidFill>
                  <a:srgbClr val="404040"/>
                </a:solidFill>
                <a:latin typeface="Verdana"/>
                <a:cs typeface="Verdana"/>
              </a:rPr>
              <a:t>amounted </a:t>
            </a:r>
            <a:r>
              <a:rPr sz="2100" spc="-15" dirty="0">
                <a:solidFill>
                  <a:srgbClr val="404040"/>
                </a:solidFill>
                <a:latin typeface="Verdana"/>
                <a:cs typeface="Verdana"/>
              </a:rPr>
              <a:t>to</a:t>
            </a:r>
            <a:r>
              <a:rPr sz="2100" spc="-305" dirty="0">
                <a:solidFill>
                  <a:srgbClr val="404040"/>
                </a:solidFill>
                <a:latin typeface="Verdana"/>
                <a:cs typeface="Verdana"/>
              </a:rPr>
              <a:t> </a:t>
            </a:r>
            <a:r>
              <a:rPr sz="2100" spc="-185" dirty="0">
                <a:solidFill>
                  <a:srgbClr val="404040"/>
                </a:solidFill>
                <a:latin typeface="Verdana"/>
                <a:cs typeface="Verdana"/>
              </a:rPr>
              <a:t>US$1.62 </a:t>
            </a:r>
            <a:r>
              <a:rPr sz="2100" spc="-70" dirty="0">
                <a:solidFill>
                  <a:srgbClr val="404040"/>
                </a:solidFill>
                <a:latin typeface="Verdana"/>
                <a:cs typeface="Verdana"/>
              </a:rPr>
              <a:t>billion.</a:t>
            </a:r>
            <a:endParaRPr sz="2100" dirty="0">
              <a:latin typeface="Verdana"/>
              <a:cs typeface="Verdana"/>
            </a:endParaRPr>
          </a:p>
          <a:p>
            <a:pPr marL="355600" marR="309245" indent="-342900">
              <a:lnSpc>
                <a:spcPct val="100000"/>
              </a:lnSpc>
              <a:spcBef>
                <a:spcPts val="1000"/>
              </a:spcBef>
              <a:tabLst>
                <a:tab pos="354965" algn="l"/>
              </a:tabLst>
            </a:pPr>
            <a:r>
              <a:rPr sz="2100" spc="235" dirty="0">
                <a:solidFill>
                  <a:srgbClr val="AF1512"/>
                </a:solidFill>
                <a:latin typeface="Arial"/>
                <a:cs typeface="Arial"/>
              </a:rPr>
              <a:t>	</a:t>
            </a:r>
            <a:r>
              <a:rPr sz="2100" spc="-190" dirty="0">
                <a:solidFill>
                  <a:srgbClr val="404040"/>
                </a:solidFill>
                <a:latin typeface="Verdana"/>
                <a:cs typeface="Verdana"/>
              </a:rPr>
              <a:t>In </a:t>
            </a:r>
            <a:r>
              <a:rPr sz="2100" spc="-15" dirty="0">
                <a:solidFill>
                  <a:srgbClr val="404040"/>
                </a:solidFill>
                <a:latin typeface="Verdana"/>
                <a:cs typeface="Verdana"/>
              </a:rPr>
              <a:t>January </a:t>
            </a:r>
            <a:r>
              <a:rPr sz="2100" spc="65" dirty="0">
                <a:solidFill>
                  <a:srgbClr val="404040"/>
                </a:solidFill>
                <a:latin typeface="Verdana"/>
                <a:cs typeface="Verdana"/>
              </a:rPr>
              <a:t>and </a:t>
            </a:r>
            <a:r>
              <a:rPr sz="2100" spc="-55" dirty="0">
                <a:solidFill>
                  <a:srgbClr val="404040"/>
                </a:solidFill>
                <a:latin typeface="Verdana"/>
                <a:cs typeface="Verdana"/>
              </a:rPr>
              <a:t>February </a:t>
            </a:r>
            <a:r>
              <a:rPr sz="2100" spc="-155" dirty="0">
                <a:solidFill>
                  <a:srgbClr val="404040"/>
                </a:solidFill>
                <a:latin typeface="Verdana"/>
                <a:cs typeface="Verdana"/>
              </a:rPr>
              <a:t>2019  </a:t>
            </a:r>
            <a:r>
              <a:rPr sz="2100" spc="-35" dirty="0">
                <a:solidFill>
                  <a:srgbClr val="404040"/>
                </a:solidFill>
                <a:latin typeface="Verdana"/>
                <a:cs typeface="Verdana"/>
              </a:rPr>
              <a:t>payments </a:t>
            </a:r>
            <a:r>
              <a:rPr sz="2100" spc="-40" dirty="0">
                <a:solidFill>
                  <a:srgbClr val="404040"/>
                </a:solidFill>
                <a:latin typeface="Verdana"/>
                <a:cs typeface="Verdana"/>
              </a:rPr>
              <a:t>towards </a:t>
            </a:r>
            <a:r>
              <a:rPr sz="2100" spc="-5" dirty="0">
                <a:solidFill>
                  <a:srgbClr val="404040"/>
                </a:solidFill>
                <a:latin typeface="Verdana"/>
                <a:cs typeface="Verdana"/>
              </a:rPr>
              <a:t>domestic</a:t>
            </a:r>
            <a:r>
              <a:rPr sz="2100" spc="-275" dirty="0">
                <a:solidFill>
                  <a:srgbClr val="404040"/>
                </a:solidFill>
                <a:latin typeface="Verdana"/>
                <a:cs typeface="Verdana"/>
              </a:rPr>
              <a:t> </a:t>
            </a:r>
            <a:r>
              <a:rPr sz="2100" spc="45" dirty="0">
                <a:solidFill>
                  <a:srgbClr val="404040"/>
                </a:solidFill>
                <a:latin typeface="Verdana"/>
                <a:cs typeface="Verdana"/>
              </a:rPr>
              <a:t>debt  </a:t>
            </a:r>
            <a:r>
              <a:rPr sz="2100" spc="-10" dirty="0">
                <a:solidFill>
                  <a:srgbClr val="404040"/>
                </a:solidFill>
                <a:latin typeface="Verdana"/>
                <a:cs typeface="Verdana"/>
              </a:rPr>
              <a:t>amount </a:t>
            </a:r>
            <a:r>
              <a:rPr sz="2100" spc="-15" dirty="0">
                <a:solidFill>
                  <a:srgbClr val="404040"/>
                </a:solidFill>
                <a:latin typeface="Verdana"/>
                <a:cs typeface="Verdana"/>
              </a:rPr>
              <a:t>to </a:t>
            </a:r>
            <a:r>
              <a:rPr sz="2100" spc="-185" dirty="0">
                <a:solidFill>
                  <a:srgbClr val="404040"/>
                </a:solidFill>
                <a:latin typeface="Verdana"/>
                <a:cs typeface="Verdana"/>
              </a:rPr>
              <a:t>US$195</a:t>
            </a:r>
            <a:r>
              <a:rPr sz="2100" spc="-335" dirty="0">
                <a:solidFill>
                  <a:srgbClr val="404040"/>
                </a:solidFill>
                <a:latin typeface="Verdana"/>
                <a:cs typeface="Verdana"/>
              </a:rPr>
              <a:t> </a:t>
            </a:r>
            <a:r>
              <a:rPr sz="2100" spc="-75" dirty="0">
                <a:solidFill>
                  <a:srgbClr val="404040"/>
                </a:solidFill>
                <a:latin typeface="Verdana"/>
                <a:cs typeface="Verdana"/>
              </a:rPr>
              <a:t>million</a:t>
            </a:r>
            <a:endParaRPr sz="21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sz="2800" spc="-240" dirty="0" smtClean="0">
                <a:solidFill>
                  <a:srgbClr val="FFFFFF"/>
                </a:solidFill>
                <a:latin typeface="Verdana"/>
                <a:cs typeface="Verdana"/>
              </a:rPr>
              <a:t>1</a:t>
            </a:r>
            <a:r>
              <a:rPr lang="en-ZW" sz="2800" spc="-240" dirty="0" smtClean="0">
                <a:solidFill>
                  <a:srgbClr val="FFFFFF"/>
                </a:solidFill>
                <a:latin typeface="Verdana"/>
                <a:cs typeface="Verdana"/>
              </a:rPr>
              <a:t>9</a:t>
            </a:r>
            <a:endParaRPr sz="2800" dirty="0">
              <a:latin typeface="Verdana"/>
              <a:cs typeface="Verdana"/>
            </a:endParaRPr>
          </a:p>
        </p:txBody>
      </p:sp>
      <p:sp>
        <p:nvSpPr>
          <p:cNvPr id="6" name="object 6"/>
          <p:cNvSpPr/>
          <p:nvPr/>
        </p:nvSpPr>
        <p:spPr>
          <a:xfrm>
            <a:off x="693419" y="2574035"/>
            <a:ext cx="4301490" cy="3414522"/>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871524" y="6025388"/>
            <a:ext cx="279400" cy="162560"/>
          </a:xfrm>
          <a:prstGeom prst="rect">
            <a:avLst/>
          </a:prstGeom>
        </p:spPr>
        <p:txBody>
          <a:bodyPr vert="horz" wrap="square" lIns="0" tIns="12700" rIns="0" bIns="0" rtlCol="0">
            <a:spAutoFit/>
          </a:bodyPr>
          <a:lstStyle/>
          <a:p>
            <a:pPr marL="12700">
              <a:lnSpc>
                <a:spcPct val="100000"/>
              </a:lnSpc>
              <a:spcBef>
                <a:spcPts val="100"/>
              </a:spcBef>
            </a:pPr>
            <a:r>
              <a:rPr sz="900" spc="-75" dirty="0">
                <a:solidFill>
                  <a:srgbClr val="585858"/>
                </a:solidFill>
                <a:latin typeface="Verdana"/>
                <a:cs typeface="Verdana"/>
              </a:rPr>
              <a:t>2</a:t>
            </a:r>
            <a:r>
              <a:rPr sz="900" spc="-85" dirty="0">
                <a:solidFill>
                  <a:srgbClr val="585858"/>
                </a:solidFill>
                <a:latin typeface="Verdana"/>
                <a:cs typeface="Verdana"/>
              </a:rPr>
              <a:t>0</a:t>
            </a:r>
            <a:r>
              <a:rPr sz="900" spc="-75" dirty="0">
                <a:solidFill>
                  <a:srgbClr val="585858"/>
                </a:solidFill>
                <a:latin typeface="Verdana"/>
                <a:cs typeface="Verdana"/>
              </a:rPr>
              <a:t>13</a:t>
            </a:r>
            <a:endParaRPr sz="900">
              <a:latin typeface="Verdana"/>
              <a:cs typeface="Verdana"/>
            </a:endParaRPr>
          </a:p>
        </p:txBody>
      </p:sp>
      <p:sp>
        <p:nvSpPr>
          <p:cNvPr id="8" name="object 8"/>
          <p:cNvSpPr txBox="1"/>
          <p:nvPr/>
        </p:nvSpPr>
        <p:spPr>
          <a:xfrm>
            <a:off x="1456182" y="6025388"/>
            <a:ext cx="279400" cy="162560"/>
          </a:xfrm>
          <a:prstGeom prst="rect">
            <a:avLst/>
          </a:prstGeom>
        </p:spPr>
        <p:txBody>
          <a:bodyPr vert="horz" wrap="square" lIns="0" tIns="12700" rIns="0" bIns="0" rtlCol="0">
            <a:spAutoFit/>
          </a:bodyPr>
          <a:lstStyle/>
          <a:p>
            <a:pPr marL="12700">
              <a:lnSpc>
                <a:spcPct val="100000"/>
              </a:lnSpc>
              <a:spcBef>
                <a:spcPts val="100"/>
              </a:spcBef>
            </a:pPr>
            <a:r>
              <a:rPr sz="900" spc="-75" dirty="0">
                <a:solidFill>
                  <a:srgbClr val="585858"/>
                </a:solidFill>
                <a:latin typeface="Verdana"/>
                <a:cs typeface="Verdana"/>
              </a:rPr>
              <a:t>2</a:t>
            </a:r>
            <a:r>
              <a:rPr sz="900" spc="-85" dirty="0">
                <a:solidFill>
                  <a:srgbClr val="585858"/>
                </a:solidFill>
                <a:latin typeface="Verdana"/>
                <a:cs typeface="Verdana"/>
              </a:rPr>
              <a:t>0</a:t>
            </a:r>
            <a:r>
              <a:rPr sz="900" spc="-75" dirty="0">
                <a:solidFill>
                  <a:srgbClr val="585858"/>
                </a:solidFill>
                <a:latin typeface="Verdana"/>
                <a:cs typeface="Verdana"/>
              </a:rPr>
              <a:t>14</a:t>
            </a:r>
            <a:endParaRPr sz="900">
              <a:latin typeface="Verdana"/>
              <a:cs typeface="Verdana"/>
            </a:endParaRPr>
          </a:p>
        </p:txBody>
      </p:sp>
      <p:sp>
        <p:nvSpPr>
          <p:cNvPr id="9" name="object 9"/>
          <p:cNvSpPr txBox="1"/>
          <p:nvPr/>
        </p:nvSpPr>
        <p:spPr>
          <a:xfrm>
            <a:off x="2040763" y="6025388"/>
            <a:ext cx="279400" cy="162560"/>
          </a:xfrm>
          <a:prstGeom prst="rect">
            <a:avLst/>
          </a:prstGeom>
        </p:spPr>
        <p:txBody>
          <a:bodyPr vert="horz" wrap="square" lIns="0" tIns="12700" rIns="0" bIns="0" rtlCol="0">
            <a:spAutoFit/>
          </a:bodyPr>
          <a:lstStyle/>
          <a:p>
            <a:pPr marL="12700">
              <a:lnSpc>
                <a:spcPct val="100000"/>
              </a:lnSpc>
              <a:spcBef>
                <a:spcPts val="100"/>
              </a:spcBef>
            </a:pPr>
            <a:r>
              <a:rPr sz="900" spc="-75" dirty="0">
                <a:solidFill>
                  <a:srgbClr val="585858"/>
                </a:solidFill>
                <a:latin typeface="Verdana"/>
                <a:cs typeface="Verdana"/>
              </a:rPr>
              <a:t>2</a:t>
            </a:r>
            <a:r>
              <a:rPr sz="900" spc="-85" dirty="0">
                <a:solidFill>
                  <a:srgbClr val="585858"/>
                </a:solidFill>
                <a:latin typeface="Verdana"/>
                <a:cs typeface="Verdana"/>
              </a:rPr>
              <a:t>0</a:t>
            </a:r>
            <a:r>
              <a:rPr sz="900" spc="-75" dirty="0">
                <a:solidFill>
                  <a:srgbClr val="585858"/>
                </a:solidFill>
                <a:latin typeface="Verdana"/>
                <a:cs typeface="Verdana"/>
              </a:rPr>
              <a:t>15</a:t>
            </a:r>
            <a:endParaRPr sz="900">
              <a:latin typeface="Verdana"/>
              <a:cs typeface="Verdana"/>
            </a:endParaRPr>
          </a:p>
        </p:txBody>
      </p:sp>
      <p:sp>
        <p:nvSpPr>
          <p:cNvPr id="10" name="object 10"/>
          <p:cNvSpPr txBox="1"/>
          <p:nvPr/>
        </p:nvSpPr>
        <p:spPr>
          <a:xfrm>
            <a:off x="3794252" y="6025388"/>
            <a:ext cx="279400" cy="162560"/>
          </a:xfrm>
          <a:prstGeom prst="rect">
            <a:avLst/>
          </a:prstGeom>
        </p:spPr>
        <p:txBody>
          <a:bodyPr vert="horz" wrap="square" lIns="0" tIns="12700" rIns="0" bIns="0" rtlCol="0">
            <a:spAutoFit/>
          </a:bodyPr>
          <a:lstStyle/>
          <a:p>
            <a:pPr marL="12700">
              <a:lnSpc>
                <a:spcPct val="100000"/>
              </a:lnSpc>
              <a:spcBef>
                <a:spcPts val="100"/>
              </a:spcBef>
            </a:pPr>
            <a:r>
              <a:rPr sz="900" spc="-75" dirty="0">
                <a:solidFill>
                  <a:srgbClr val="585858"/>
                </a:solidFill>
                <a:latin typeface="Verdana"/>
                <a:cs typeface="Verdana"/>
              </a:rPr>
              <a:t>2</a:t>
            </a:r>
            <a:r>
              <a:rPr sz="900" spc="-85" dirty="0">
                <a:solidFill>
                  <a:srgbClr val="585858"/>
                </a:solidFill>
                <a:latin typeface="Verdana"/>
                <a:cs typeface="Verdana"/>
              </a:rPr>
              <a:t>0</a:t>
            </a:r>
            <a:r>
              <a:rPr sz="900" spc="-75" dirty="0">
                <a:solidFill>
                  <a:srgbClr val="585858"/>
                </a:solidFill>
                <a:latin typeface="Verdana"/>
                <a:cs typeface="Verdana"/>
              </a:rPr>
              <a:t>18</a:t>
            </a:r>
            <a:endParaRPr sz="900">
              <a:latin typeface="Verdana"/>
              <a:cs typeface="Verdana"/>
            </a:endParaRPr>
          </a:p>
        </p:txBody>
      </p:sp>
      <p:sp>
        <p:nvSpPr>
          <p:cNvPr id="11" name="object 11"/>
          <p:cNvSpPr txBox="1"/>
          <p:nvPr/>
        </p:nvSpPr>
        <p:spPr>
          <a:xfrm>
            <a:off x="4378833" y="6025388"/>
            <a:ext cx="279400" cy="162560"/>
          </a:xfrm>
          <a:prstGeom prst="rect">
            <a:avLst/>
          </a:prstGeom>
        </p:spPr>
        <p:txBody>
          <a:bodyPr vert="horz" wrap="square" lIns="0" tIns="12700" rIns="0" bIns="0" rtlCol="0">
            <a:spAutoFit/>
          </a:bodyPr>
          <a:lstStyle/>
          <a:p>
            <a:pPr marL="12700">
              <a:lnSpc>
                <a:spcPct val="100000"/>
              </a:lnSpc>
              <a:spcBef>
                <a:spcPts val="100"/>
              </a:spcBef>
            </a:pPr>
            <a:r>
              <a:rPr sz="900" spc="-75" dirty="0">
                <a:solidFill>
                  <a:srgbClr val="585858"/>
                </a:solidFill>
                <a:latin typeface="Verdana"/>
                <a:cs typeface="Verdana"/>
              </a:rPr>
              <a:t>2</a:t>
            </a:r>
            <a:r>
              <a:rPr sz="900" spc="-85" dirty="0">
                <a:solidFill>
                  <a:srgbClr val="585858"/>
                </a:solidFill>
                <a:latin typeface="Verdana"/>
                <a:cs typeface="Verdana"/>
              </a:rPr>
              <a:t>0</a:t>
            </a:r>
            <a:r>
              <a:rPr sz="900" spc="-75" dirty="0">
                <a:solidFill>
                  <a:srgbClr val="585858"/>
                </a:solidFill>
                <a:latin typeface="Verdana"/>
                <a:cs typeface="Verdana"/>
              </a:rPr>
              <a:t>19</a:t>
            </a:r>
            <a:endParaRPr sz="900">
              <a:latin typeface="Verdana"/>
              <a:cs typeface="Verdana"/>
            </a:endParaRPr>
          </a:p>
        </p:txBody>
      </p:sp>
      <p:sp>
        <p:nvSpPr>
          <p:cNvPr id="12" name="object 12"/>
          <p:cNvSpPr txBox="1"/>
          <p:nvPr/>
        </p:nvSpPr>
        <p:spPr>
          <a:xfrm>
            <a:off x="405047" y="4032112"/>
            <a:ext cx="180975" cy="626110"/>
          </a:xfrm>
          <a:prstGeom prst="rect">
            <a:avLst/>
          </a:prstGeom>
        </p:spPr>
        <p:txBody>
          <a:bodyPr vert="vert270" wrap="square" lIns="0" tIns="13335" rIns="0" bIns="0" rtlCol="0">
            <a:spAutoFit/>
          </a:bodyPr>
          <a:lstStyle/>
          <a:p>
            <a:pPr marL="12700">
              <a:lnSpc>
                <a:spcPct val="100000"/>
              </a:lnSpc>
              <a:spcBef>
                <a:spcPts val="105"/>
              </a:spcBef>
            </a:pPr>
            <a:r>
              <a:rPr sz="1000" spc="-125" dirty="0">
                <a:solidFill>
                  <a:srgbClr val="585858"/>
                </a:solidFill>
                <a:latin typeface="Verdana"/>
                <a:cs typeface="Verdana"/>
              </a:rPr>
              <a:t>US$</a:t>
            </a:r>
            <a:r>
              <a:rPr sz="1000" spc="-120" dirty="0">
                <a:solidFill>
                  <a:srgbClr val="585858"/>
                </a:solidFill>
                <a:latin typeface="Verdana"/>
                <a:cs typeface="Verdana"/>
              </a:rPr>
              <a:t> </a:t>
            </a:r>
            <a:r>
              <a:rPr sz="1000" spc="-35" dirty="0">
                <a:solidFill>
                  <a:srgbClr val="585858"/>
                </a:solidFill>
                <a:latin typeface="Verdana"/>
                <a:cs typeface="Verdana"/>
              </a:rPr>
              <a:t>billion</a:t>
            </a:r>
            <a:endParaRPr sz="1000">
              <a:latin typeface="Verdana"/>
              <a:cs typeface="Verdana"/>
            </a:endParaRPr>
          </a:p>
        </p:txBody>
      </p:sp>
      <p:sp>
        <p:nvSpPr>
          <p:cNvPr id="13" name="object 13"/>
          <p:cNvSpPr/>
          <p:nvPr/>
        </p:nvSpPr>
        <p:spPr>
          <a:xfrm>
            <a:off x="1923288" y="6356603"/>
            <a:ext cx="60960" cy="62865"/>
          </a:xfrm>
          <a:custGeom>
            <a:avLst/>
            <a:gdLst/>
            <a:ahLst/>
            <a:cxnLst/>
            <a:rect l="l" t="t" r="r" b="b"/>
            <a:pathLst>
              <a:path w="60960" h="62864">
                <a:moveTo>
                  <a:pt x="0" y="62484"/>
                </a:moveTo>
                <a:lnTo>
                  <a:pt x="60960" y="62484"/>
                </a:lnTo>
                <a:lnTo>
                  <a:pt x="60960" y="0"/>
                </a:lnTo>
                <a:lnTo>
                  <a:pt x="0" y="0"/>
                </a:lnTo>
                <a:lnTo>
                  <a:pt x="0" y="62484"/>
                </a:lnTo>
                <a:close/>
              </a:path>
            </a:pathLst>
          </a:custGeom>
          <a:solidFill>
            <a:srgbClr val="FF0000"/>
          </a:solidFill>
        </p:spPr>
        <p:txBody>
          <a:bodyPr wrap="square" lIns="0" tIns="0" rIns="0" bIns="0" rtlCol="0"/>
          <a:lstStyle/>
          <a:p>
            <a:endParaRPr/>
          </a:p>
        </p:txBody>
      </p:sp>
      <p:sp>
        <p:nvSpPr>
          <p:cNvPr id="14" name="object 14"/>
          <p:cNvSpPr txBox="1"/>
          <p:nvPr/>
        </p:nvSpPr>
        <p:spPr>
          <a:xfrm>
            <a:off x="1998091" y="6300317"/>
            <a:ext cx="63436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585858"/>
                </a:solidFill>
                <a:latin typeface="Verdana"/>
                <a:cs typeface="Verdana"/>
              </a:rPr>
              <a:t>Debt</a:t>
            </a:r>
            <a:r>
              <a:rPr sz="900" spc="-114" dirty="0">
                <a:solidFill>
                  <a:srgbClr val="585858"/>
                </a:solidFill>
                <a:latin typeface="Verdana"/>
                <a:cs typeface="Verdana"/>
              </a:rPr>
              <a:t> </a:t>
            </a:r>
            <a:r>
              <a:rPr sz="900" spc="-35" dirty="0">
                <a:solidFill>
                  <a:srgbClr val="585858"/>
                </a:solidFill>
                <a:latin typeface="Verdana"/>
                <a:cs typeface="Verdana"/>
              </a:rPr>
              <a:t>Stock</a:t>
            </a:r>
            <a:endParaRPr sz="900">
              <a:latin typeface="Verdana"/>
              <a:cs typeface="Verdana"/>
            </a:endParaRPr>
          </a:p>
        </p:txBody>
      </p:sp>
      <p:sp>
        <p:nvSpPr>
          <p:cNvPr id="15" name="object 15"/>
          <p:cNvSpPr/>
          <p:nvPr/>
        </p:nvSpPr>
        <p:spPr>
          <a:xfrm>
            <a:off x="2755392" y="6356603"/>
            <a:ext cx="62865" cy="62865"/>
          </a:xfrm>
          <a:custGeom>
            <a:avLst/>
            <a:gdLst/>
            <a:ahLst/>
            <a:cxnLst/>
            <a:rect l="l" t="t" r="r" b="b"/>
            <a:pathLst>
              <a:path w="62864" h="62864">
                <a:moveTo>
                  <a:pt x="0" y="62484"/>
                </a:moveTo>
                <a:lnTo>
                  <a:pt x="62483" y="62484"/>
                </a:lnTo>
                <a:lnTo>
                  <a:pt x="62483" y="0"/>
                </a:lnTo>
                <a:lnTo>
                  <a:pt x="0" y="0"/>
                </a:lnTo>
                <a:lnTo>
                  <a:pt x="0" y="62484"/>
                </a:lnTo>
                <a:close/>
              </a:path>
            </a:pathLst>
          </a:custGeom>
          <a:solidFill>
            <a:srgbClr val="00AFEF"/>
          </a:solidFill>
        </p:spPr>
        <p:txBody>
          <a:bodyPr wrap="square" lIns="0" tIns="0" rIns="0" bIns="0" rtlCol="0"/>
          <a:lstStyle/>
          <a:p>
            <a:endParaRPr/>
          </a:p>
        </p:txBody>
      </p:sp>
      <p:sp>
        <p:nvSpPr>
          <p:cNvPr id="16" name="object 16"/>
          <p:cNvSpPr txBox="1"/>
          <p:nvPr/>
        </p:nvSpPr>
        <p:spPr>
          <a:xfrm>
            <a:off x="2625344" y="6025388"/>
            <a:ext cx="882015" cy="437515"/>
          </a:xfrm>
          <a:prstGeom prst="rect">
            <a:avLst/>
          </a:prstGeom>
        </p:spPr>
        <p:txBody>
          <a:bodyPr vert="horz" wrap="square" lIns="0" tIns="12700" rIns="0" bIns="0" rtlCol="0">
            <a:spAutoFit/>
          </a:bodyPr>
          <a:lstStyle/>
          <a:p>
            <a:pPr marL="12700">
              <a:lnSpc>
                <a:spcPct val="100000"/>
              </a:lnSpc>
              <a:spcBef>
                <a:spcPts val="100"/>
              </a:spcBef>
              <a:tabLst>
                <a:tab pos="596900" algn="l"/>
              </a:tabLst>
            </a:pPr>
            <a:r>
              <a:rPr sz="900" spc="-80" dirty="0">
                <a:solidFill>
                  <a:srgbClr val="585858"/>
                </a:solidFill>
                <a:latin typeface="Verdana"/>
                <a:cs typeface="Verdana"/>
              </a:rPr>
              <a:t>2016	2017</a:t>
            </a:r>
            <a:endParaRPr sz="900">
              <a:latin typeface="Verdana"/>
              <a:cs typeface="Verdana"/>
            </a:endParaRPr>
          </a:p>
          <a:p>
            <a:pPr>
              <a:lnSpc>
                <a:spcPct val="100000"/>
              </a:lnSpc>
              <a:spcBef>
                <a:spcPts val="45"/>
              </a:spcBef>
            </a:pPr>
            <a:endParaRPr sz="900">
              <a:latin typeface="Times New Roman"/>
              <a:cs typeface="Times New Roman"/>
            </a:endParaRPr>
          </a:p>
          <a:p>
            <a:pPr marL="217804">
              <a:lnSpc>
                <a:spcPct val="100000"/>
              </a:lnSpc>
              <a:spcBef>
                <a:spcPts val="5"/>
              </a:spcBef>
            </a:pPr>
            <a:r>
              <a:rPr sz="900" spc="-5" dirty="0">
                <a:solidFill>
                  <a:srgbClr val="585858"/>
                </a:solidFill>
                <a:latin typeface="Verdana"/>
                <a:cs typeface="Verdana"/>
              </a:rPr>
              <a:t>Repayment</a:t>
            </a:r>
            <a:endParaRPr sz="900">
              <a:latin typeface="Verdana"/>
              <a:cs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561022" y="479657"/>
            <a:ext cx="11173778" cy="566822"/>
          </a:xfrm>
          <a:prstGeom prst="rect">
            <a:avLst/>
          </a:prstGeom>
        </p:spPr>
        <p:txBody>
          <a:bodyPr vert="horz" wrap="square" lIns="0" tIns="12700" rIns="0" bIns="0" rtlCol="0">
            <a:spAutoFit/>
          </a:bodyPr>
          <a:lstStyle/>
          <a:p>
            <a:pPr marL="12700">
              <a:lnSpc>
                <a:spcPct val="100000"/>
              </a:lnSpc>
              <a:spcBef>
                <a:spcPts val="100"/>
              </a:spcBef>
            </a:pPr>
            <a:r>
              <a:rPr sz="3600" spc="-320" dirty="0"/>
              <a:t>Options </a:t>
            </a:r>
            <a:r>
              <a:rPr sz="3600" spc="-445" dirty="0"/>
              <a:t>for </a:t>
            </a:r>
            <a:r>
              <a:rPr sz="3600" spc="-390" dirty="0"/>
              <a:t>Arrears</a:t>
            </a:r>
            <a:r>
              <a:rPr sz="3600" spc="60" dirty="0"/>
              <a:t> </a:t>
            </a:r>
            <a:r>
              <a:rPr sz="3600" spc="-140" dirty="0"/>
              <a:t>Clearance</a:t>
            </a:r>
            <a:endParaRPr sz="3600" dirty="0"/>
          </a:p>
        </p:txBody>
      </p:sp>
      <p:sp>
        <p:nvSpPr>
          <p:cNvPr id="4" name="object 4"/>
          <p:cNvSpPr txBox="1"/>
          <p:nvPr/>
        </p:nvSpPr>
        <p:spPr>
          <a:xfrm>
            <a:off x="360070" y="2448305"/>
            <a:ext cx="10420350" cy="3608680"/>
          </a:xfrm>
          <a:prstGeom prst="rect">
            <a:avLst/>
          </a:prstGeom>
        </p:spPr>
        <p:txBody>
          <a:bodyPr vert="horz" wrap="square" lIns="0" tIns="12700" rIns="0" bIns="0" rtlCol="0">
            <a:spAutoFit/>
          </a:bodyPr>
          <a:lstStyle/>
          <a:p>
            <a:pPr marL="354965" marR="163195" indent="-342900">
              <a:lnSpc>
                <a:spcPct val="100000"/>
              </a:lnSpc>
              <a:spcBef>
                <a:spcPts val="100"/>
              </a:spcBef>
              <a:tabLst>
                <a:tab pos="354965" algn="l"/>
              </a:tabLst>
            </a:pPr>
            <a:r>
              <a:rPr sz="1900" spc="350" dirty="0">
                <a:solidFill>
                  <a:srgbClr val="AF1512"/>
                </a:solidFill>
                <a:latin typeface="Arial"/>
                <a:cs typeface="Arial"/>
              </a:rPr>
              <a:t>	</a:t>
            </a:r>
            <a:r>
              <a:rPr sz="3100" spc="-15" dirty="0">
                <a:solidFill>
                  <a:srgbClr val="404040"/>
                </a:solidFill>
                <a:latin typeface="Verdana"/>
                <a:cs typeface="Verdana"/>
              </a:rPr>
              <a:t>Government</a:t>
            </a:r>
            <a:r>
              <a:rPr sz="3100" spc="-204" dirty="0">
                <a:solidFill>
                  <a:srgbClr val="404040"/>
                </a:solidFill>
                <a:latin typeface="Verdana"/>
                <a:cs typeface="Verdana"/>
              </a:rPr>
              <a:t> </a:t>
            </a:r>
            <a:r>
              <a:rPr sz="3100" spc="-240" dirty="0">
                <a:solidFill>
                  <a:srgbClr val="404040"/>
                </a:solidFill>
                <a:latin typeface="Verdana"/>
                <a:cs typeface="Verdana"/>
              </a:rPr>
              <a:t>is</a:t>
            </a:r>
            <a:r>
              <a:rPr sz="3100" spc="-200" dirty="0">
                <a:solidFill>
                  <a:srgbClr val="404040"/>
                </a:solidFill>
                <a:latin typeface="Verdana"/>
                <a:cs typeface="Verdana"/>
              </a:rPr>
              <a:t> </a:t>
            </a:r>
            <a:r>
              <a:rPr sz="3100" spc="10" dirty="0">
                <a:solidFill>
                  <a:srgbClr val="404040"/>
                </a:solidFill>
                <a:latin typeface="Verdana"/>
                <a:cs typeface="Verdana"/>
              </a:rPr>
              <a:t>committed</a:t>
            </a:r>
            <a:r>
              <a:rPr sz="3100" spc="-200" dirty="0">
                <a:solidFill>
                  <a:srgbClr val="404040"/>
                </a:solidFill>
                <a:latin typeface="Verdana"/>
                <a:cs typeface="Verdana"/>
              </a:rPr>
              <a:t> </a:t>
            </a:r>
            <a:r>
              <a:rPr sz="3100" spc="-10" dirty="0">
                <a:solidFill>
                  <a:srgbClr val="404040"/>
                </a:solidFill>
                <a:latin typeface="Verdana"/>
                <a:cs typeface="Verdana"/>
              </a:rPr>
              <a:t>to</a:t>
            </a:r>
            <a:r>
              <a:rPr sz="3100" spc="-180" dirty="0">
                <a:solidFill>
                  <a:srgbClr val="404040"/>
                </a:solidFill>
                <a:latin typeface="Verdana"/>
                <a:cs typeface="Verdana"/>
              </a:rPr>
              <a:t> </a:t>
            </a:r>
            <a:r>
              <a:rPr lang="en-ZW" sz="3100" spc="-35" dirty="0" smtClean="0">
                <a:solidFill>
                  <a:srgbClr val="404040"/>
                </a:solidFill>
                <a:latin typeface="Verdana"/>
                <a:cs typeface="Verdana"/>
              </a:rPr>
              <a:t>implementing</a:t>
            </a:r>
            <a:r>
              <a:rPr sz="3100" spc="-215" dirty="0" smtClean="0">
                <a:solidFill>
                  <a:srgbClr val="404040"/>
                </a:solidFill>
                <a:latin typeface="Verdana"/>
                <a:cs typeface="Verdana"/>
              </a:rPr>
              <a:t> </a:t>
            </a:r>
            <a:r>
              <a:rPr sz="3100" spc="-125" dirty="0">
                <a:solidFill>
                  <a:srgbClr val="404040"/>
                </a:solidFill>
                <a:latin typeface="Verdana"/>
                <a:cs typeface="Verdana"/>
              </a:rPr>
              <a:t>reforms</a:t>
            </a:r>
            <a:r>
              <a:rPr sz="3100" spc="-170" dirty="0">
                <a:solidFill>
                  <a:srgbClr val="404040"/>
                </a:solidFill>
                <a:latin typeface="Verdana"/>
                <a:cs typeface="Verdana"/>
              </a:rPr>
              <a:t> </a:t>
            </a:r>
            <a:r>
              <a:rPr sz="3100" spc="95" dirty="0">
                <a:solidFill>
                  <a:srgbClr val="404040"/>
                </a:solidFill>
                <a:latin typeface="Verdana"/>
                <a:cs typeface="Verdana"/>
              </a:rPr>
              <a:t>and</a:t>
            </a:r>
            <a:r>
              <a:rPr sz="3100" spc="-175" dirty="0">
                <a:solidFill>
                  <a:srgbClr val="404040"/>
                </a:solidFill>
                <a:latin typeface="Verdana"/>
                <a:cs typeface="Verdana"/>
              </a:rPr>
              <a:t> </a:t>
            </a:r>
            <a:r>
              <a:rPr lang="en-ZW" sz="3100" spc="50" dirty="0" smtClean="0">
                <a:solidFill>
                  <a:srgbClr val="404040"/>
                </a:solidFill>
                <a:latin typeface="Verdana"/>
                <a:cs typeface="Verdana"/>
              </a:rPr>
              <a:t>completing</a:t>
            </a:r>
            <a:r>
              <a:rPr sz="3100" spc="-175" dirty="0" smtClean="0">
                <a:solidFill>
                  <a:srgbClr val="404040"/>
                </a:solidFill>
                <a:latin typeface="Verdana"/>
                <a:cs typeface="Verdana"/>
              </a:rPr>
              <a:t> </a:t>
            </a:r>
            <a:r>
              <a:rPr sz="3100" spc="-20" dirty="0" smtClean="0">
                <a:solidFill>
                  <a:srgbClr val="404040"/>
                </a:solidFill>
                <a:latin typeface="Verdana"/>
                <a:cs typeface="Verdana"/>
              </a:rPr>
              <a:t>the </a:t>
            </a:r>
            <a:r>
              <a:rPr sz="3100" spc="-110" dirty="0">
                <a:solidFill>
                  <a:srgbClr val="404040"/>
                </a:solidFill>
                <a:latin typeface="Verdana"/>
                <a:cs typeface="Verdana"/>
              </a:rPr>
              <a:t>Arrears </a:t>
            </a:r>
            <a:r>
              <a:rPr sz="3100" spc="75" dirty="0">
                <a:solidFill>
                  <a:srgbClr val="404040"/>
                </a:solidFill>
                <a:latin typeface="Verdana"/>
                <a:cs typeface="Verdana"/>
              </a:rPr>
              <a:t>Clearance </a:t>
            </a:r>
            <a:r>
              <a:rPr sz="3100" spc="60" dirty="0">
                <a:solidFill>
                  <a:srgbClr val="404040"/>
                </a:solidFill>
                <a:latin typeface="Verdana"/>
                <a:cs typeface="Verdana"/>
              </a:rPr>
              <a:t>Road</a:t>
            </a:r>
            <a:r>
              <a:rPr sz="3100" spc="-505" dirty="0">
                <a:solidFill>
                  <a:srgbClr val="404040"/>
                </a:solidFill>
                <a:latin typeface="Verdana"/>
                <a:cs typeface="Verdana"/>
              </a:rPr>
              <a:t> </a:t>
            </a:r>
            <a:r>
              <a:rPr sz="3100" spc="20" dirty="0">
                <a:solidFill>
                  <a:srgbClr val="404040"/>
                </a:solidFill>
                <a:latin typeface="Verdana"/>
                <a:cs typeface="Verdana"/>
              </a:rPr>
              <a:t>Map;</a:t>
            </a:r>
            <a:endParaRPr sz="3100" dirty="0">
              <a:latin typeface="Verdana"/>
              <a:cs typeface="Verdana"/>
            </a:endParaRPr>
          </a:p>
          <a:p>
            <a:pPr marL="354965" marR="5080" indent="-342900">
              <a:lnSpc>
                <a:spcPct val="100000"/>
              </a:lnSpc>
              <a:spcBef>
                <a:spcPts val="994"/>
              </a:spcBef>
              <a:tabLst>
                <a:tab pos="354965" algn="l"/>
              </a:tabLst>
            </a:pPr>
            <a:r>
              <a:rPr sz="3100" spc="350" dirty="0">
                <a:solidFill>
                  <a:srgbClr val="AF1512"/>
                </a:solidFill>
                <a:latin typeface="Arial"/>
                <a:cs typeface="Arial"/>
              </a:rPr>
              <a:t>	</a:t>
            </a:r>
            <a:r>
              <a:rPr sz="3100" spc="-135" dirty="0">
                <a:solidFill>
                  <a:srgbClr val="404040"/>
                </a:solidFill>
                <a:latin typeface="Verdana"/>
                <a:cs typeface="Verdana"/>
              </a:rPr>
              <a:t>The</a:t>
            </a:r>
            <a:r>
              <a:rPr sz="3100" spc="-170" dirty="0">
                <a:solidFill>
                  <a:srgbClr val="404040"/>
                </a:solidFill>
                <a:latin typeface="Verdana"/>
                <a:cs typeface="Verdana"/>
              </a:rPr>
              <a:t> </a:t>
            </a:r>
            <a:r>
              <a:rPr sz="3100" spc="-45" dirty="0">
                <a:solidFill>
                  <a:srgbClr val="404040"/>
                </a:solidFill>
                <a:latin typeface="Verdana"/>
                <a:cs typeface="Verdana"/>
              </a:rPr>
              <a:t>fiscal</a:t>
            </a:r>
            <a:r>
              <a:rPr sz="3100" spc="-229" dirty="0">
                <a:solidFill>
                  <a:srgbClr val="404040"/>
                </a:solidFill>
                <a:latin typeface="Verdana"/>
                <a:cs typeface="Verdana"/>
              </a:rPr>
              <a:t> </a:t>
            </a:r>
            <a:r>
              <a:rPr sz="3100" spc="-90" dirty="0">
                <a:solidFill>
                  <a:srgbClr val="404040"/>
                </a:solidFill>
                <a:latin typeface="Verdana"/>
                <a:cs typeface="Verdana"/>
              </a:rPr>
              <a:t>reform</a:t>
            </a:r>
            <a:r>
              <a:rPr sz="3100" spc="-170" dirty="0">
                <a:solidFill>
                  <a:srgbClr val="404040"/>
                </a:solidFill>
                <a:latin typeface="Verdana"/>
                <a:cs typeface="Verdana"/>
              </a:rPr>
              <a:t> </a:t>
            </a:r>
            <a:r>
              <a:rPr sz="3100" spc="90" dirty="0">
                <a:solidFill>
                  <a:srgbClr val="404040"/>
                </a:solidFill>
                <a:latin typeface="Verdana"/>
                <a:cs typeface="Verdana"/>
              </a:rPr>
              <a:t>and</a:t>
            </a:r>
            <a:r>
              <a:rPr sz="3100" spc="-180" dirty="0">
                <a:solidFill>
                  <a:srgbClr val="404040"/>
                </a:solidFill>
                <a:latin typeface="Verdana"/>
                <a:cs typeface="Verdana"/>
              </a:rPr>
              <a:t> </a:t>
            </a:r>
            <a:r>
              <a:rPr sz="3100" spc="-20" dirty="0" smtClean="0">
                <a:solidFill>
                  <a:srgbClr val="404040"/>
                </a:solidFill>
                <a:latin typeface="Verdana"/>
                <a:cs typeface="Verdana"/>
              </a:rPr>
              <a:t>re-engagement</a:t>
            </a:r>
            <a:r>
              <a:rPr sz="3100" spc="-200" dirty="0" smtClean="0">
                <a:solidFill>
                  <a:srgbClr val="404040"/>
                </a:solidFill>
                <a:latin typeface="Verdana"/>
                <a:cs typeface="Verdana"/>
              </a:rPr>
              <a:t> </a:t>
            </a:r>
            <a:r>
              <a:rPr sz="3100" spc="-100" dirty="0">
                <a:solidFill>
                  <a:srgbClr val="404040"/>
                </a:solidFill>
                <a:latin typeface="Verdana"/>
                <a:cs typeface="Verdana"/>
              </a:rPr>
              <a:t>efforts</a:t>
            </a:r>
            <a:r>
              <a:rPr sz="3100" spc="-175" dirty="0">
                <a:solidFill>
                  <a:srgbClr val="404040"/>
                </a:solidFill>
                <a:latin typeface="Verdana"/>
                <a:cs typeface="Verdana"/>
              </a:rPr>
              <a:t> </a:t>
            </a:r>
            <a:r>
              <a:rPr sz="3100" spc="5" dirty="0">
                <a:solidFill>
                  <a:srgbClr val="404040"/>
                </a:solidFill>
                <a:latin typeface="Verdana"/>
                <a:cs typeface="Verdana"/>
              </a:rPr>
              <a:t>are</a:t>
            </a:r>
            <a:r>
              <a:rPr sz="3100" spc="-180" dirty="0">
                <a:solidFill>
                  <a:srgbClr val="404040"/>
                </a:solidFill>
                <a:latin typeface="Verdana"/>
                <a:cs typeface="Verdana"/>
              </a:rPr>
              <a:t> </a:t>
            </a:r>
            <a:r>
              <a:rPr sz="3100" spc="-80" dirty="0">
                <a:solidFill>
                  <a:srgbClr val="404040"/>
                </a:solidFill>
                <a:latin typeface="Verdana"/>
                <a:cs typeface="Verdana"/>
              </a:rPr>
              <a:t>setting</a:t>
            </a:r>
            <a:r>
              <a:rPr sz="3100" spc="-229" dirty="0">
                <a:solidFill>
                  <a:srgbClr val="404040"/>
                </a:solidFill>
                <a:latin typeface="Verdana"/>
                <a:cs typeface="Verdana"/>
              </a:rPr>
              <a:t> </a:t>
            </a:r>
            <a:r>
              <a:rPr sz="3100" spc="-20" dirty="0">
                <a:solidFill>
                  <a:srgbClr val="404040"/>
                </a:solidFill>
                <a:latin typeface="Verdana"/>
                <a:cs typeface="Verdana"/>
              </a:rPr>
              <a:t>the</a:t>
            </a:r>
            <a:r>
              <a:rPr sz="3100" spc="-180" dirty="0">
                <a:solidFill>
                  <a:srgbClr val="404040"/>
                </a:solidFill>
                <a:latin typeface="Verdana"/>
                <a:cs typeface="Verdana"/>
              </a:rPr>
              <a:t> </a:t>
            </a:r>
            <a:r>
              <a:rPr sz="3100" spc="-40" dirty="0">
                <a:solidFill>
                  <a:srgbClr val="404040"/>
                </a:solidFill>
                <a:latin typeface="Verdana"/>
                <a:cs typeface="Verdana"/>
              </a:rPr>
              <a:t>country  </a:t>
            </a:r>
            <a:r>
              <a:rPr sz="3100" spc="100" dirty="0">
                <a:solidFill>
                  <a:srgbClr val="404040"/>
                </a:solidFill>
                <a:latin typeface="Verdana"/>
                <a:cs typeface="Verdana"/>
              </a:rPr>
              <a:t>back</a:t>
            </a:r>
            <a:r>
              <a:rPr sz="3100" spc="-195" dirty="0">
                <a:solidFill>
                  <a:srgbClr val="404040"/>
                </a:solidFill>
                <a:latin typeface="Verdana"/>
                <a:cs typeface="Verdana"/>
              </a:rPr>
              <a:t> </a:t>
            </a:r>
            <a:r>
              <a:rPr sz="3100" spc="-110" dirty="0">
                <a:solidFill>
                  <a:srgbClr val="404040"/>
                </a:solidFill>
                <a:latin typeface="Verdana"/>
                <a:cs typeface="Verdana"/>
              </a:rPr>
              <a:t>in</a:t>
            </a:r>
            <a:r>
              <a:rPr sz="3100" spc="-210" dirty="0">
                <a:solidFill>
                  <a:srgbClr val="404040"/>
                </a:solidFill>
                <a:latin typeface="Verdana"/>
                <a:cs typeface="Verdana"/>
              </a:rPr>
              <a:t> </a:t>
            </a:r>
            <a:r>
              <a:rPr sz="3100" spc="-20" dirty="0">
                <a:solidFill>
                  <a:srgbClr val="404040"/>
                </a:solidFill>
                <a:latin typeface="Verdana"/>
                <a:cs typeface="Verdana"/>
              </a:rPr>
              <a:t>the</a:t>
            </a:r>
            <a:r>
              <a:rPr sz="3100" spc="-180" dirty="0">
                <a:solidFill>
                  <a:srgbClr val="404040"/>
                </a:solidFill>
                <a:latin typeface="Verdana"/>
                <a:cs typeface="Verdana"/>
              </a:rPr>
              <a:t> </a:t>
            </a:r>
            <a:r>
              <a:rPr sz="3100" spc="-105" dirty="0">
                <a:solidFill>
                  <a:srgbClr val="404040"/>
                </a:solidFill>
                <a:latin typeface="Verdana"/>
                <a:cs typeface="Verdana"/>
              </a:rPr>
              <a:t>arrears</a:t>
            </a:r>
            <a:r>
              <a:rPr sz="3100" spc="-170" dirty="0">
                <a:solidFill>
                  <a:srgbClr val="404040"/>
                </a:solidFill>
                <a:latin typeface="Verdana"/>
                <a:cs typeface="Verdana"/>
              </a:rPr>
              <a:t> </a:t>
            </a:r>
            <a:r>
              <a:rPr sz="3100" spc="80" dirty="0">
                <a:solidFill>
                  <a:srgbClr val="404040"/>
                </a:solidFill>
                <a:latin typeface="Verdana"/>
                <a:cs typeface="Verdana"/>
              </a:rPr>
              <a:t>clearance</a:t>
            </a:r>
            <a:r>
              <a:rPr sz="3100" spc="-204" dirty="0">
                <a:solidFill>
                  <a:srgbClr val="404040"/>
                </a:solidFill>
                <a:latin typeface="Verdana"/>
                <a:cs typeface="Verdana"/>
              </a:rPr>
              <a:t> </a:t>
            </a:r>
            <a:r>
              <a:rPr sz="3100" spc="-70" dirty="0">
                <a:solidFill>
                  <a:srgbClr val="404040"/>
                </a:solidFill>
                <a:latin typeface="Verdana"/>
                <a:cs typeface="Verdana"/>
              </a:rPr>
              <a:t>plan;</a:t>
            </a:r>
            <a:endParaRPr sz="3100" dirty="0">
              <a:latin typeface="Verdana"/>
              <a:cs typeface="Verdana"/>
            </a:endParaRPr>
          </a:p>
          <a:p>
            <a:pPr marL="357188" indent="-344488">
              <a:lnSpc>
                <a:spcPct val="100000"/>
              </a:lnSpc>
              <a:spcBef>
                <a:spcPts val="994"/>
              </a:spcBef>
              <a:tabLst>
                <a:tab pos="354965" algn="l"/>
              </a:tabLst>
            </a:pPr>
            <a:r>
              <a:rPr sz="3100" spc="350" dirty="0">
                <a:solidFill>
                  <a:srgbClr val="AF1512"/>
                </a:solidFill>
                <a:latin typeface="Arial"/>
                <a:cs typeface="Arial"/>
              </a:rPr>
              <a:t>	</a:t>
            </a:r>
            <a:r>
              <a:rPr sz="3100" spc="-10" dirty="0">
                <a:solidFill>
                  <a:srgbClr val="404040"/>
                </a:solidFill>
                <a:latin typeface="Verdana"/>
                <a:cs typeface="Verdana"/>
              </a:rPr>
              <a:t>Government</a:t>
            </a:r>
            <a:r>
              <a:rPr sz="3100" spc="-210" dirty="0">
                <a:solidFill>
                  <a:srgbClr val="404040"/>
                </a:solidFill>
                <a:latin typeface="Verdana"/>
                <a:cs typeface="Verdana"/>
              </a:rPr>
              <a:t> </a:t>
            </a:r>
            <a:r>
              <a:rPr sz="3100" spc="-125" dirty="0">
                <a:solidFill>
                  <a:srgbClr val="404040"/>
                </a:solidFill>
                <a:latin typeface="Verdana"/>
                <a:cs typeface="Verdana"/>
              </a:rPr>
              <a:t>will</a:t>
            </a:r>
            <a:r>
              <a:rPr sz="3100" spc="-225" dirty="0">
                <a:solidFill>
                  <a:srgbClr val="404040"/>
                </a:solidFill>
                <a:latin typeface="Verdana"/>
                <a:cs typeface="Verdana"/>
              </a:rPr>
              <a:t> </a:t>
            </a:r>
            <a:r>
              <a:rPr sz="3100" spc="10" dirty="0">
                <a:solidFill>
                  <a:srgbClr val="404040"/>
                </a:solidFill>
                <a:latin typeface="Verdana"/>
                <a:cs typeface="Verdana"/>
              </a:rPr>
              <a:t>continue</a:t>
            </a:r>
            <a:r>
              <a:rPr sz="3100" spc="-210" dirty="0">
                <a:solidFill>
                  <a:srgbClr val="404040"/>
                </a:solidFill>
                <a:latin typeface="Verdana"/>
                <a:cs typeface="Verdana"/>
              </a:rPr>
              <a:t> </a:t>
            </a:r>
            <a:r>
              <a:rPr sz="3100" spc="50" dirty="0">
                <a:solidFill>
                  <a:srgbClr val="404040"/>
                </a:solidFill>
                <a:latin typeface="Verdana"/>
                <a:cs typeface="Verdana"/>
              </a:rPr>
              <a:t>engaging</a:t>
            </a:r>
            <a:r>
              <a:rPr sz="3100" spc="-229" dirty="0">
                <a:solidFill>
                  <a:srgbClr val="404040"/>
                </a:solidFill>
                <a:latin typeface="Verdana"/>
                <a:cs typeface="Verdana"/>
              </a:rPr>
              <a:t> </a:t>
            </a:r>
            <a:r>
              <a:rPr sz="3100" spc="-60" dirty="0">
                <a:solidFill>
                  <a:srgbClr val="404040"/>
                </a:solidFill>
                <a:latin typeface="Verdana"/>
                <a:cs typeface="Verdana"/>
              </a:rPr>
              <a:t>all</a:t>
            </a:r>
            <a:r>
              <a:rPr sz="3100" spc="-195" dirty="0">
                <a:solidFill>
                  <a:srgbClr val="404040"/>
                </a:solidFill>
                <a:latin typeface="Verdana"/>
                <a:cs typeface="Verdana"/>
              </a:rPr>
              <a:t> </a:t>
            </a:r>
            <a:r>
              <a:rPr sz="3100" spc="-40" dirty="0">
                <a:solidFill>
                  <a:srgbClr val="404040"/>
                </a:solidFill>
                <a:latin typeface="Verdana"/>
                <a:cs typeface="Verdana"/>
              </a:rPr>
              <a:t>bilateral</a:t>
            </a:r>
            <a:r>
              <a:rPr sz="3100" spc="-220" dirty="0">
                <a:solidFill>
                  <a:srgbClr val="404040"/>
                </a:solidFill>
                <a:latin typeface="Verdana"/>
                <a:cs typeface="Verdana"/>
              </a:rPr>
              <a:t> </a:t>
            </a:r>
            <a:r>
              <a:rPr sz="3100" spc="95" dirty="0">
                <a:solidFill>
                  <a:srgbClr val="404040"/>
                </a:solidFill>
                <a:latin typeface="Verdana"/>
                <a:cs typeface="Verdana"/>
              </a:rPr>
              <a:t>and</a:t>
            </a:r>
            <a:r>
              <a:rPr sz="3100" spc="-175" dirty="0">
                <a:solidFill>
                  <a:srgbClr val="404040"/>
                </a:solidFill>
                <a:latin typeface="Verdana"/>
                <a:cs typeface="Verdana"/>
              </a:rPr>
              <a:t> </a:t>
            </a:r>
            <a:r>
              <a:rPr sz="3100" spc="-75" dirty="0" err="1" smtClean="0">
                <a:solidFill>
                  <a:srgbClr val="404040"/>
                </a:solidFill>
                <a:latin typeface="Verdana"/>
                <a:cs typeface="Verdana"/>
              </a:rPr>
              <a:t>multilatera</a:t>
            </a:r>
            <a:r>
              <a:rPr lang="en-ZW" sz="3100" spc="-75" dirty="0" smtClean="0">
                <a:solidFill>
                  <a:srgbClr val="404040"/>
                </a:solidFill>
                <a:latin typeface="Verdana"/>
                <a:cs typeface="Verdana"/>
              </a:rPr>
              <a:t>l </a:t>
            </a:r>
            <a:r>
              <a:rPr sz="3100" spc="-75" dirty="0" smtClean="0">
                <a:solidFill>
                  <a:srgbClr val="404040"/>
                </a:solidFill>
                <a:latin typeface="Verdana"/>
                <a:cs typeface="Verdana"/>
              </a:rPr>
              <a:t>creditors</a:t>
            </a:r>
            <a:r>
              <a:rPr sz="3100" spc="-75" dirty="0">
                <a:solidFill>
                  <a:srgbClr val="404040"/>
                </a:solidFill>
                <a:latin typeface="Verdana"/>
                <a:cs typeface="Verdana"/>
              </a:rPr>
              <a:t>.</a:t>
            </a:r>
            <a:endParaRPr sz="31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2</a:t>
            </a:r>
            <a:r>
              <a:rPr lang="en-ZW" sz="2800" spc="-240" dirty="0" smtClean="0">
                <a:solidFill>
                  <a:srgbClr val="FFFFFF"/>
                </a:solidFill>
                <a:latin typeface="Verdana"/>
                <a:cs typeface="Verdana"/>
              </a:rPr>
              <a:t>0</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30935"/>
            <a:ext cx="8738235" cy="574675"/>
          </a:xfrm>
          <a:prstGeom prst="rect">
            <a:avLst/>
          </a:prstGeom>
        </p:spPr>
        <p:txBody>
          <a:bodyPr vert="horz" wrap="square" lIns="0" tIns="12700" rIns="0" bIns="0" rtlCol="0">
            <a:spAutoFit/>
          </a:bodyPr>
          <a:lstStyle/>
          <a:p>
            <a:pPr marL="12700">
              <a:lnSpc>
                <a:spcPct val="100000"/>
              </a:lnSpc>
              <a:spcBef>
                <a:spcPts val="100"/>
              </a:spcBef>
            </a:pPr>
            <a:r>
              <a:rPr sz="3600" spc="-290" dirty="0"/>
              <a:t>Monetary </a:t>
            </a:r>
            <a:r>
              <a:rPr sz="3600" spc="-330" dirty="0"/>
              <a:t>Sector </a:t>
            </a:r>
            <a:r>
              <a:rPr sz="3600" spc="-195" dirty="0"/>
              <a:t>and </a:t>
            </a:r>
            <a:r>
              <a:rPr sz="3600" spc="-260" dirty="0"/>
              <a:t>Currency</a:t>
            </a:r>
            <a:r>
              <a:rPr sz="3600" spc="-145" dirty="0"/>
              <a:t> </a:t>
            </a:r>
            <a:r>
              <a:rPr sz="3600" spc="-450" dirty="0"/>
              <a:t>Reforms</a:t>
            </a:r>
            <a:endParaRPr sz="3600" dirty="0"/>
          </a:p>
        </p:txBody>
      </p:sp>
      <p:sp>
        <p:nvSpPr>
          <p:cNvPr id="4" name="object 4"/>
          <p:cNvSpPr txBox="1"/>
          <p:nvPr/>
        </p:nvSpPr>
        <p:spPr>
          <a:xfrm>
            <a:off x="609600" y="2514600"/>
            <a:ext cx="11049000" cy="3763979"/>
          </a:xfrm>
          <a:prstGeom prst="rect">
            <a:avLst/>
          </a:prstGeom>
        </p:spPr>
        <p:txBody>
          <a:bodyPr vert="horz" wrap="square" lIns="0" tIns="100965" rIns="0" bIns="0" rtlCol="0">
            <a:spAutoFit/>
          </a:bodyPr>
          <a:lstStyle/>
          <a:p>
            <a:pPr marL="355600" marR="332105" indent="-342900">
              <a:lnSpc>
                <a:spcPts val="2880"/>
              </a:lnSpc>
              <a:spcBef>
                <a:spcPts val="795"/>
              </a:spcBef>
            </a:pPr>
            <a:r>
              <a:rPr sz="2500" spc="409" dirty="0" smtClean="0">
                <a:solidFill>
                  <a:srgbClr val="AF1512"/>
                </a:solidFill>
                <a:latin typeface="Verdana" panose="020B0604030504040204" pitchFamily="34" charset="0"/>
                <a:ea typeface="Verdana" panose="020B0604030504040204" pitchFamily="34" charset="0"/>
                <a:cs typeface="Arial"/>
              </a:rPr>
              <a:t></a:t>
            </a:r>
            <a:r>
              <a:rPr sz="3100" spc="-45" dirty="0" smtClean="0">
                <a:solidFill>
                  <a:srgbClr val="404040"/>
                </a:solidFill>
                <a:latin typeface="Verdana" panose="020B0604030504040204" pitchFamily="34" charset="0"/>
                <a:ea typeface="Verdana" panose="020B0604030504040204" pitchFamily="34" charset="0"/>
                <a:cs typeface="Verdana"/>
              </a:rPr>
              <a:t>Separation </a:t>
            </a:r>
            <a:r>
              <a:rPr sz="3100" spc="15" dirty="0">
                <a:solidFill>
                  <a:srgbClr val="404040"/>
                </a:solidFill>
                <a:latin typeface="Verdana" panose="020B0604030504040204" pitchFamily="34" charset="0"/>
                <a:ea typeface="Verdana" panose="020B0604030504040204" pitchFamily="34" charset="0"/>
                <a:cs typeface="Verdana"/>
              </a:rPr>
              <a:t>of </a:t>
            </a:r>
            <a:r>
              <a:rPr sz="3100" spc="80" dirty="0">
                <a:solidFill>
                  <a:srgbClr val="404040"/>
                </a:solidFill>
                <a:latin typeface="Verdana" panose="020B0604030504040204" pitchFamily="34" charset="0"/>
                <a:ea typeface="Verdana" panose="020B0604030504040204" pitchFamily="34" charset="0"/>
                <a:cs typeface="Verdana"/>
              </a:rPr>
              <a:t>FCA </a:t>
            </a:r>
            <a:r>
              <a:rPr sz="3100" spc="50" dirty="0">
                <a:solidFill>
                  <a:srgbClr val="404040"/>
                </a:solidFill>
                <a:latin typeface="Verdana" panose="020B0604030504040204" pitchFamily="34" charset="0"/>
                <a:ea typeface="Verdana" panose="020B0604030504040204" pitchFamily="34" charset="0"/>
                <a:cs typeface="Verdana"/>
              </a:rPr>
              <a:t>accounts </a:t>
            </a:r>
            <a:r>
              <a:rPr sz="3100" spc="114" dirty="0">
                <a:solidFill>
                  <a:srgbClr val="404040"/>
                </a:solidFill>
                <a:latin typeface="Verdana" panose="020B0604030504040204" pitchFamily="34" charset="0"/>
                <a:ea typeface="Verdana" panose="020B0604030504040204" pitchFamily="34" charset="0"/>
                <a:cs typeface="Verdana"/>
              </a:rPr>
              <a:t>and </a:t>
            </a:r>
            <a:r>
              <a:rPr sz="3100" spc="-280" dirty="0">
                <a:solidFill>
                  <a:srgbClr val="404040"/>
                </a:solidFill>
                <a:latin typeface="Verdana" panose="020B0604030504040204" pitchFamily="34" charset="0"/>
                <a:ea typeface="Verdana" panose="020B0604030504040204" pitchFamily="34" charset="0"/>
                <a:cs typeface="Verdana"/>
              </a:rPr>
              <a:t>RTGS  </a:t>
            </a:r>
            <a:r>
              <a:rPr sz="3100" spc="10" dirty="0">
                <a:solidFill>
                  <a:srgbClr val="404040"/>
                </a:solidFill>
                <a:latin typeface="Verdana" panose="020B0604030504040204" pitchFamily="34" charset="0"/>
                <a:ea typeface="Verdana" panose="020B0604030504040204" pitchFamily="34" charset="0"/>
                <a:cs typeface="Verdana"/>
              </a:rPr>
              <a:t>accounts </a:t>
            </a:r>
            <a:r>
              <a:rPr sz="3100" spc="-150" dirty="0">
                <a:solidFill>
                  <a:srgbClr val="404040"/>
                </a:solidFill>
                <a:latin typeface="Verdana" panose="020B0604030504040204" pitchFamily="34" charset="0"/>
                <a:ea typeface="Verdana" panose="020B0604030504040204" pitchFamily="34" charset="0"/>
                <a:cs typeface="Verdana"/>
              </a:rPr>
              <a:t>in </a:t>
            </a:r>
            <a:r>
              <a:rPr sz="3100" spc="75" dirty="0" smtClean="0">
                <a:solidFill>
                  <a:srgbClr val="404040"/>
                </a:solidFill>
                <a:latin typeface="Verdana" panose="020B0604030504040204" pitchFamily="34" charset="0"/>
                <a:ea typeface="Verdana" panose="020B0604030504040204" pitchFamily="34" charset="0"/>
                <a:cs typeface="Verdana"/>
              </a:rPr>
              <a:t>October </a:t>
            </a:r>
            <a:r>
              <a:rPr sz="3100" spc="-245" dirty="0">
                <a:solidFill>
                  <a:srgbClr val="404040"/>
                </a:solidFill>
                <a:latin typeface="Verdana" panose="020B0604030504040204" pitchFamily="34" charset="0"/>
                <a:ea typeface="Verdana" panose="020B0604030504040204" pitchFamily="34" charset="0"/>
                <a:cs typeface="Verdana"/>
              </a:rPr>
              <a:t>2018 </a:t>
            </a:r>
            <a:r>
              <a:rPr sz="3100" spc="-370" dirty="0">
                <a:solidFill>
                  <a:srgbClr val="404040"/>
                </a:solidFill>
                <a:latin typeface="Verdana" panose="020B0604030504040204" pitchFamily="34" charset="0"/>
                <a:ea typeface="Verdana" panose="020B0604030504040204" pitchFamily="34" charset="0"/>
                <a:cs typeface="Verdana"/>
              </a:rPr>
              <a:t>- </a:t>
            </a:r>
            <a:r>
              <a:rPr sz="3100" spc="-140" dirty="0">
                <a:solidFill>
                  <a:srgbClr val="404040"/>
                </a:solidFill>
                <a:latin typeface="Verdana" panose="020B0604030504040204" pitchFamily="34" charset="0"/>
                <a:ea typeface="Verdana" panose="020B0604030504040204" pitchFamily="34" charset="0"/>
                <a:cs typeface="Verdana"/>
              </a:rPr>
              <a:t>set </a:t>
            </a:r>
            <a:r>
              <a:rPr sz="3100" spc="-25" dirty="0">
                <a:solidFill>
                  <a:srgbClr val="404040"/>
                </a:solidFill>
                <a:latin typeface="Verdana" panose="020B0604030504040204" pitchFamily="34" charset="0"/>
                <a:ea typeface="Verdana" panose="020B0604030504040204" pitchFamily="34" charset="0"/>
                <a:cs typeface="Verdana"/>
              </a:rPr>
              <a:t>the </a:t>
            </a:r>
            <a:r>
              <a:rPr sz="3100" spc="15" dirty="0">
                <a:solidFill>
                  <a:srgbClr val="404040"/>
                </a:solidFill>
                <a:latin typeface="Verdana" panose="020B0604030504040204" pitchFamily="34" charset="0"/>
                <a:ea typeface="Verdana" panose="020B0604030504040204" pitchFamily="34" charset="0"/>
                <a:cs typeface="Verdana"/>
              </a:rPr>
              <a:t>tone </a:t>
            </a:r>
            <a:r>
              <a:rPr sz="3100" spc="-114" dirty="0">
                <a:solidFill>
                  <a:srgbClr val="404040"/>
                </a:solidFill>
                <a:latin typeface="Verdana" panose="020B0604030504040204" pitchFamily="34" charset="0"/>
                <a:ea typeface="Verdana" panose="020B0604030504040204" pitchFamily="34" charset="0"/>
                <a:cs typeface="Verdana"/>
              </a:rPr>
              <a:t>for </a:t>
            </a:r>
            <a:r>
              <a:rPr sz="3100" spc="-25" dirty="0">
                <a:solidFill>
                  <a:srgbClr val="404040"/>
                </a:solidFill>
                <a:latin typeface="Verdana" panose="020B0604030504040204" pitchFamily="34" charset="0"/>
                <a:ea typeface="Verdana" panose="020B0604030504040204" pitchFamily="34" charset="0"/>
                <a:cs typeface="Verdana"/>
              </a:rPr>
              <a:t>the  </a:t>
            </a:r>
            <a:r>
              <a:rPr sz="3100" spc="-40" dirty="0">
                <a:solidFill>
                  <a:srgbClr val="404040"/>
                </a:solidFill>
                <a:latin typeface="Verdana" panose="020B0604030504040204" pitchFamily="34" charset="0"/>
                <a:ea typeface="Verdana" panose="020B0604030504040204" pitchFamily="34" charset="0"/>
                <a:cs typeface="Verdana"/>
              </a:rPr>
              <a:t>implementation </a:t>
            </a:r>
            <a:r>
              <a:rPr sz="3100" spc="15" dirty="0">
                <a:solidFill>
                  <a:srgbClr val="404040"/>
                </a:solidFill>
                <a:latin typeface="Verdana" panose="020B0604030504040204" pitchFamily="34" charset="0"/>
                <a:ea typeface="Verdana" panose="020B0604030504040204" pitchFamily="34" charset="0"/>
                <a:cs typeface="Verdana"/>
              </a:rPr>
              <a:t>of </a:t>
            </a:r>
            <a:r>
              <a:rPr sz="3100" spc="-20" dirty="0">
                <a:solidFill>
                  <a:srgbClr val="404040"/>
                </a:solidFill>
                <a:latin typeface="Verdana" panose="020B0604030504040204" pitchFamily="34" charset="0"/>
                <a:ea typeface="Verdana" panose="020B0604030504040204" pitchFamily="34" charset="0"/>
                <a:cs typeface="Verdana"/>
              </a:rPr>
              <a:t>currency</a:t>
            </a:r>
            <a:r>
              <a:rPr sz="3100" spc="-680" dirty="0">
                <a:solidFill>
                  <a:srgbClr val="404040"/>
                </a:solidFill>
                <a:latin typeface="Verdana" panose="020B0604030504040204" pitchFamily="34" charset="0"/>
                <a:ea typeface="Verdana" panose="020B0604030504040204" pitchFamily="34" charset="0"/>
                <a:cs typeface="Verdana"/>
              </a:rPr>
              <a:t> </a:t>
            </a:r>
            <a:r>
              <a:rPr sz="3100" spc="-160" dirty="0">
                <a:solidFill>
                  <a:srgbClr val="404040"/>
                </a:solidFill>
                <a:latin typeface="Verdana" panose="020B0604030504040204" pitchFamily="34" charset="0"/>
                <a:ea typeface="Verdana" panose="020B0604030504040204" pitchFamily="34" charset="0"/>
                <a:cs typeface="Verdana"/>
              </a:rPr>
              <a:t>reforms</a:t>
            </a:r>
            <a:endParaRPr sz="3100" dirty="0">
              <a:latin typeface="Verdana" panose="020B0604030504040204" pitchFamily="34" charset="0"/>
              <a:ea typeface="Verdana" panose="020B0604030504040204" pitchFamily="34" charset="0"/>
              <a:cs typeface="Verdana"/>
            </a:endParaRPr>
          </a:p>
          <a:p>
            <a:pPr marL="355600" marR="345440" indent="-342900">
              <a:lnSpc>
                <a:spcPct val="80000"/>
              </a:lnSpc>
              <a:spcBef>
                <a:spcPts val="1019"/>
              </a:spcBef>
            </a:pPr>
            <a:r>
              <a:rPr sz="2500" spc="409" dirty="0" smtClean="0">
                <a:solidFill>
                  <a:srgbClr val="AF1512"/>
                </a:solidFill>
                <a:latin typeface="Verdana" panose="020B0604030504040204" pitchFamily="34" charset="0"/>
                <a:ea typeface="Verdana" panose="020B0604030504040204" pitchFamily="34" charset="0"/>
                <a:cs typeface="Arial"/>
              </a:rPr>
              <a:t></a:t>
            </a:r>
            <a:r>
              <a:rPr sz="3100" spc="-90" dirty="0" err="1" smtClean="0">
                <a:solidFill>
                  <a:srgbClr val="404040"/>
                </a:solidFill>
                <a:latin typeface="Verdana" panose="020B0604030504040204" pitchFamily="34" charset="0"/>
                <a:ea typeface="Verdana" panose="020B0604030504040204" pitchFamily="34" charset="0"/>
                <a:cs typeface="Verdana"/>
              </a:rPr>
              <a:t>Liberalisation</a:t>
            </a:r>
            <a:r>
              <a:rPr sz="3100" spc="-90" dirty="0" smtClean="0">
                <a:solidFill>
                  <a:srgbClr val="404040"/>
                </a:solidFill>
                <a:latin typeface="Verdana" panose="020B0604030504040204" pitchFamily="34" charset="0"/>
                <a:ea typeface="Verdana" panose="020B0604030504040204" pitchFamily="34" charset="0"/>
                <a:cs typeface="Verdana"/>
              </a:rPr>
              <a:t> </a:t>
            </a:r>
            <a:r>
              <a:rPr sz="3100" spc="15" dirty="0">
                <a:solidFill>
                  <a:srgbClr val="404040"/>
                </a:solidFill>
                <a:latin typeface="Verdana" panose="020B0604030504040204" pitchFamily="34" charset="0"/>
                <a:ea typeface="Verdana" panose="020B0604030504040204" pitchFamily="34" charset="0"/>
                <a:cs typeface="Verdana"/>
              </a:rPr>
              <a:t>of </a:t>
            </a:r>
            <a:r>
              <a:rPr sz="3100" spc="-30" dirty="0">
                <a:solidFill>
                  <a:srgbClr val="404040"/>
                </a:solidFill>
                <a:latin typeface="Verdana" panose="020B0604030504040204" pitchFamily="34" charset="0"/>
                <a:ea typeface="Verdana" panose="020B0604030504040204" pitchFamily="34" charset="0"/>
                <a:cs typeface="Verdana"/>
              </a:rPr>
              <a:t>the </a:t>
            </a:r>
            <a:r>
              <a:rPr sz="3100" spc="75" dirty="0">
                <a:solidFill>
                  <a:srgbClr val="404040"/>
                </a:solidFill>
                <a:latin typeface="Verdana" panose="020B0604030504040204" pitchFamily="34" charset="0"/>
                <a:ea typeface="Verdana" panose="020B0604030504040204" pitchFamily="34" charset="0"/>
                <a:cs typeface="Verdana"/>
              </a:rPr>
              <a:t>exchange </a:t>
            </a:r>
            <a:r>
              <a:rPr sz="3100" spc="-35" dirty="0">
                <a:solidFill>
                  <a:srgbClr val="404040"/>
                </a:solidFill>
                <a:latin typeface="Verdana" panose="020B0604030504040204" pitchFamily="34" charset="0"/>
                <a:ea typeface="Verdana" panose="020B0604030504040204" pitchFamily="34" charset="0"/>
                <a:cs typeface="Verdana"/>
              </a:rPr>
              <a:t>rate </a:t>
            </a:r>
            <a:r>
              <a:rPr sz="3100" spc="-409" dirty="0">
                <a:solidFill>
                  <a:srgbClr val="404040"/>
                </a:solidFill>
                <a:latin typeface="Verdana" panose="020B0604030504040204" pitchFamily="34" charset="0"/>
                <a:ea typeface="Verdana" panose="020B0604030504040204" pitchFamily="34" charset="0"/>
                <a:cs typeface="Verdana"/>
              </a:rPr>
              <a:t>–  </a:t>
            </a:r>
            <a:r>
              <a:rPr sz="3100" spc="-85" dirty="0">
                <a:solidFill>
                  <a:srgbClr val="404040"/>
                </a:solidFill>
                <a:latin typeface="Verdana" panose="020B0604030504040204" pitchFamily="34" charset="0"/>
                <a:ea typeface="Verdana" panose="020B0604030504040204" pitchFamily="34" charset="0"/>
                <a:cs typeface="Verdana"/>
              </a:rPr>
              <a:t>establishment</a:t>
            </a:r>
            <a:r>
              <a:rPr sz="3100" spc="-245" dirty="0">
                <a:solidFill>
                  <a:srgbClr val="404040"/>
                </a:solidFill>
                <a:latin typeface="Verdana" panose="020B0604030504040204" pitchFamily="34" charset="0"/>
                <a:ea typeface="Verdana" panose="020B0604030504040204" pitchFamily="34" charset="0"/>
                <a:cs typeface="Verdana"/>
              </a:rPr>
              <a:t> </a:t>
            </a:r>
            <a:r>
              <a:rPr sz="3100" spc="35" dirty="0">
                <a:solidFill>
                  <a:srgbClr val="404040"/>
                </a:solidFill>
                <a:latin typeface="Verdana" panose="020B0604030504040204" pitchFamily="34" charset="0"/>
                <a:ea typeface="Verdana" panose="020B0604030504040204" pitchFamily="34" charset="0"/>
                <a:cs typeface="Verdana"/>
              </a:rPr>
              <a:t>on</a:t>
            </a:r>
            <a:r>
              <a:rPr sz="3100" spc="-235" dirty="0">
                <a:solidFill>
                  <a:srgbClr val="404040"/>
                </a:solidFill>
                <a:latin typeface="Verdana" panose="020B0604030504040204" pitchFamily="34" charset="0"/>
                <a:ea typeface="Verdana" panose="020B0604030504040204" pitchFamily="34" charset="0"/>
                <a:cs typeface="Verdana"/>
              </a:rPr>
              <a:t> </a:t>
            </a:r>
            <a:r>
              <a:rPr sz="3100" spc="85" dirty="0">
                <a:solidFill>
                  <a:srgbClr val="404040"/>
                </a:solidFill>
                <a:latin typeface="Verdana" panose="020B0604030504040204" pitchFamily="34" charset="0"/>
                <a:ea typeface="Verdana" panose="020B0604030504040204" pitchFamily="34" charset="0"/>
                <a:cs typeface="Verdana"/>
              </a:rPr>
              <a:t>an</a:t>
            </a:r>
            <a:r>
              <a:rPr sz="3100" spc="-235" dirty="0">
                <a:solidFill>
                  <a:srgbClr val="404040"/>
                </a:solidFill>
                <a:latin typeface="Verdana" panose="020B0604030504040204" pitchFamily="34" charset="0"/>
                <a:ea typeface="Verdana" panose="020B0604030504040204" pitchFamily="34" charset="0"/>
                <a:cs typeface="Verdana"/>
              </a:rPr>
              <a:t> </a:t>
            </a:r>
            <a:r>
              <a:rPr sz="3100" spc="-190" dirty="0">
                <a:solidFill>
                  <a:srgbClr val="404040"/>
                </a:solidFill>
                <a:latin typeface="Verdana" panose="020B0604030504040204" pitchFamily="34" charset="0"/>
                <a:ea typeface="Verdana" panose="020B0604030504040204" pitchFamily="34" charset="0"/>
                <a:cs typeface="Verdana"/>
              </a:rPr>
              <a:t>Inter-Bank</a:t>
            </a:r>
            <a:r>
              <a:rPr sz="3100" spc="-265" dirty="0">
                <a:solidFill>
                  <a:srgbClr val="404040"/>
                </a:solidFill>
                <a:latin typeface="Verdana" panose="020B0604030504040204" pitchFamily="34" charset="0"/>
                <a:ea typeface="Verdana" panose="020B0604030504040204" pitchFamily="34" charset="0"/>
                <a:cs typeface="Verdana"/>
              </a:rPr>
              <a:t> </a:t>
            </a:r>
            <a:r>
              <a:rPr sz="3100" spc="-75" dirty="0">
                <a:solidFill>
                  <a:srgbClr val="404040"/>
                </a:solidFill>
                <a:latin typeface="Verdana" panose="020B0604030504040204" pitchFamily="34" charset="0"/>
                <a:ea typeface="Verdana" panose="020B0604030504040204" pitchFamily="34" charset="0"/>
                <a:cs typeface="Verdana"/>
              </a:rPr>
              <a:t>Foreign</a:t>
            </a:r>
            <a:r>
              <a:rPr sz="3100" spc="-235" dirty="0">
                <a:solidFill>
                  <a:srgbClr val="404040"/>
                </a:solidFill>
                <a:latin typeface="Verdana" panose="020B0604030504040204" pitchFamily="34" charset="0"/>
                <a:ea typeface="Verdana" panose="020B0604030504040204" pitchFamily="34" charset="0"/>
                <a:cs typeface="Verdana"/>
              </a:rPr>
              <a:t> </a:t>
            </a:r>
            <a:r>
              <a:rPr sz="3100" spc="-25" dirty="0">
                <a:solidFill>
                  <a:srgbClr val="404040"/>
                </a:solidFill>
                <a:latin typeface="Verdana" panose="020B0604030504040204" pitchFamily="34" charset="0"/>
                <a:ea typeface="Verdana" panose="020B0604030504040204" pitchFamily="34" charset="0"/>
                <a:cs typeface="Verdana"/>
              </a:rPr>
              <a:t>Currency  </a:t>
            </a:r>
            <a:r>
              <a:rPr sz="3100" spc="-155" dirty="0">
                <a:solidFill>
                  <a:srgbClr val="404040"/>
                </a:solidFill>
                <a:latin typeface="Verdana" panose="020B0604030504040204" pitchFamily="34" charset="0"/>
                <a:ea typeface="Verdana" panose="020B0604030504040204" pitchFamily="34" charset="0"/>
                <a:cs typeface="Verdana"/>
              </a:rPr>
              <a:t>market;</a:t>
            </a:r>
            <a:endParaRPr sz="3100" dirty="0">
              <a:latin typeface="Verdana" panose="020B0604030504040204" pitchFamily="34" charset="0"/>
              <a:ea typeface="Verdana" panose="020B0604030504040204" pitchFamily="34" charset="0"/>
              <a:cs typeface="Verdana"/>
            </a:endParaRPr>
          </a:p>
          <a:p>
            <a:pPr marL="355600" marR="5080" indent="-342900">
              <a:lnSpc>
                <a:spcPct val="80000"/>
              </a:lnSpc>
              <a:spcBef>
                <a:spcPts val="1000"/>
              </a:spcBef>
            </a:pPr>
            <a:r>
              <a:rPr sz="2500" spc="409" dirty="0" smtClean="0">
                <a:solidFill>
                  <a:srgbClr val="AF1512"/>
                </a:solidFill>
                <a:latin typeface="Verdana" panose="020B0604030504040204" pitchFamily="34" charset="0"/>
                <a:ea typeface="Verdana" panose="020B0604030504040204" pitchFamily="34" charset="0"/>
                <a:cs typeface="Arial"/>
              </a:rPr>
              <a:t></a:t>
            </a:r>
            <a:r>
              <a:rPr sz="3100" spc="-130" dirty="0" smtClean="0">
                <a:solidFill>
                  <a:srgbClr val="404040"/>
                </a:solidFill>
                <a:latin typeface="Verdana" panose="020B0604030504040204" pitchFamily="34" charset="0"/>
                <a:ea typeface="Verdana" panose="020B0604030504040204" pitchFamily="34" charset="0"/>
                <a:cs typeface="Verdana"/>
              </a:rPr>
              <a:t>Setting </a:t>
            </a:r>
            <a:r>
              <a:rPr sz="3100" spc="50" dirty="0">
                <a:solidFill>
                  <a:srgbClr val="404040"/>
                </a:solidFill>
                <a:latin typeface="Verdana" panose="020B0604030504040204" pitchFamily="34" charset="0"/>
                <a:ea typeface="Verdana" panose="020B0604030504040204" pitchFamily="34" charset="0"/>
                <a:cs typeface="Verdana"/>
              </a:rPr>
              <a:t>up </a:t>
            </a:r>
            <a:r>
              <a:rPr sz="3100" spc="15" dirty="0">
                <a:solidFill>
                  <a:srgbClr val="404040"/>
                </a:solidFill>
                <a:latin typeface="Verdana" panose="020B0604030504040204" pitchFamily="34" charset="0"/>
                <a:ea typeface="Verdana" panose="020B0604030504040204" pitchFamily="34" charset="0"/>
                <a:cs typeface="Verdana"/>
              </a:rPr>
              <a:t>of </a:t>
            </a:r>
            <a:r>
              <a:rPr sz="3100" spc="245" dirty="0">
                <a:solidFill>
                  <a:srgbClr val="404040"/>
                </a:solidFill>
                <a:latin typeface="Verdana" panose="020B0604030504040204" pitchFamily="34" charset="0"/>
                <a:ea typeface="Verdana" panose="020B0604030504040204" pitchFamily="34" charset="0"/>
                <a:cs typeface="Verdana"/>
              </a:rPr>
              <a:t>a </a:t>
            </a:r>
            <a:r>
              <a:rPr sz="3100" spc="-120" dirty="0">
                <a:solidFill>
                  <a:srgbClr val="404040"/>
                </a:solidFill>
                <a:latin typeface="Verdana" panose="020B0604030504040204" pitchFamily="34" charset="0"/>
                <a:ea typeface="Verdana" panose="020B0604030504040204" pitchFamily="34" charset="0"/>
                <a:cs typeface="Verdana"/>
              </a:rPr>
              <a:t>robust </a:t>
            </a:r>
            <a:r>
              <a:rPr sz="3100" spc="-90" dirty="0">
                <a:solidFill>
                  <a:srgbClr val="404040"/>
                </a:solidFill>
                <a:latin typeface="Verdana" panose="020B0604030504040204" pitchFamily="34" charset="0"/>
                <a:ea typeface="Verdana" panose="020B0604030504040204" pitchFamily="34" charset="0"/>
                <a:cs typeface="Verdana"/>
              </a:rPr>
              <a:t>market </a:t>
            </a:r>
            <a:r>
              <a:rPr sz="3100" spc="70" dirty="0">
                <a:solidFill>
                  <a:srgbClr val="404040"/>
                </a:solidFill>
                <a:latin typeface="Verdana" panose="020B0604030504040204" pitchFamily="34" charset="0"/>
                <a:ea typeface="Verdana" panose="020B0604030504040204" pitchFamily="34" charset="0"/>
                <a:cs typeface="Verdana"/>
              </a:rPr>
              <a:t>based </a:t>
            </a:r>
            <a:r>
              <a:rPr sz="3100" spc="-80" dirty="0">
                <a:solidFill>
                  <a:srgbClr val="404040"/>
                </a:solidFill>
                <a:latin typeface="Verdana" panose="020B0604030504040204" pitchFamily="34" charset="0"/>
                <a:ea typeface="Verdana" panose="020B0604030504040204" pitchFamily="34" charset="0"/>
                <a:cs typeface="Verdana"/>
              </a:rPr>
              <a:t>framework  </a:t>
            </a:r>
            <a:r>
              <a:rPr sz="3100" spc="-265" dirty="0">
                <a:solidFill>
                  <a:srgbClr val="404040"/>
                </a:solidFill>
                <a:latin typeface="Verdana" panose="020B0604030504040204" pitchFamily="34" charset="0"/>
                <a:ea typeface="Verdana" panose="020B0604030504040204" pitchFamily="34" charset="0"/>
                <a:cs typeface="Verdana"/>
              </a:rPr>
              <a:t>for </a:t>
            </a:r>
            <a:r>
              <a:rPr sz="3100" spc="-45" dirty="0">
                <a:solidFill>
                  <a:srgbClr val="404040"/>
                </a:solidFill>
                <a:latin typeface="Verdana" panose="020B0604030504040204" pitchFamily="34" charset="0"/>
                <a:ea typeface="Verdana" panose="020B0604030504040204" pitchFamily="34" charset="0"/>
                <a:cs typeface="Verdana"/>
              </a:rPr>
              <a:t>determination </a:t>
            </a:r>
            <a:r>
              <a:rPr sz="3100" spc="15" dirty="0">
                <a:solidFill>
                  <a:srgbClr val="404040"/>
                </a:solidFill>
                <a:latin typeface="Verdana" panose="020B0604030504040204" pitchFamily="34" charset="0"/>
                <a:ea typeface="Verdana" panose="020B0604030504040204" pitchFamily="34" charset="0"/>
                <a:cs typeface="Verdana"/>
              </a:rPr>
              <a:t>of </a:t>
            </a:r>
            <a:r>
              <a:rPr sz="3100" spc="-30" dirty="0">
                <a:solidFill>
                  <a:srgbClr val="404040"/>
                </a:solidFill>
                <a:latin typeface="Verdana" panose="020B0604030504040204" pitchFamily="34" charset="0"/>
                <a:ea typeface="Verdana" panose="020B0604030504040204" pitchFamily="34" charset="0"/>
                <a:cs typeface="Verdana"/>
              </a:rPr>
              <a:t>the </a:t>
            </a:r>
            <a:r>
              <a:rPr sz="3100" spc="70" dirty="0">
                <a:solidFill>
                  <a:srgbClr val="404040"/>
                </a:solidFill>
                <a:latin typeface="Verdana" panose="020B0604030504040204" pitchFamily="34" charset="0"/>
                <a:ea typeface="Verdana" panose="020B0604030504040204" pitchFamily="34" charset="0"/>
                <a:cs typeface="Verdana"/>
              </a:rPr>
              <a:t>exchange </a:t>
            </a:r>
            <a:r>
              <a:rPr sz="3100" spc="-35" dirty="0">
                <a:solidFill>
                  <a:srgbClr val="404040"/>
                </a:solidFill>
                <a:latin typeface="Verdana" panose="020B0604030504040204" pitchFamily="34" charset="0"/>
                <a:ea typeface="Verdana" panose="020B0604030504040204" pitchFamily="34" charset="0"/>
                <a:cs typeface="Verdana"/>
              </a:rPr>
              <a:t>rate </a:t>
            </a:r>
            <a:r>
              <a:rPr sz="3100" spc="-10" dirty="0">
                <a:solidFill>
                  <a:srgbClr val="404040"/>
                </a:solidFill>
                <a:latin typeface="Verdana" panose="020B0604030504040204" pitchFamily="34" charset="0"/>
                <a:ea typeface="Verdana" panose="020B0604030504040204" pitchFamily="34" charset="0"/>
                <a:cs typeface="Verdana"/>
              </a:rPr>
              <a:t>to  facilitate financial </a:t>
            </a:r>
            <a:r>
              <a:rPr sz="3100" spc="-50" dirty="0">
                <a:solidFill>
                  <a:srgbClr val="404040"/>
                </a:solidFill>
                <a:latin typeface="Verdana" panose="020B0604030504040204" pitchFamily="34" charset="0"/>
                <a:ea typeface="Verdana" panose="020B0604030504040204" pitchFamily="34" charset="0"/>
                <a:cs typeface="Verdana"/>
              </a:rPr>
              <a:t>sector </a:t>
            </a:r>
            <a:r>
              <a:rPr sz="3100" spc="-145" dirty="0">
                <a:solidFill>
                  <a:srgbClr val="404040"/>
                </a:solidFill>
                <a:latin typeface="Verdana" panose="020B0604030504040204" pitchFamily="34" charset="0"/>
                <a:ea typeface="Verdana" panose="020B0604030504040204" pitchFamily="34" charset="0"/>
                <a:cs typeface="Verdana"/>
              </a:rPr>
              <a:t>stability, </a:t>
            </a:r>
            <a:r>
              <a:rPr sz="3100" dirty="0">
                <a:solidFill>
                  <a:srgbClr val="404040"/>
                </a:solidFill>
                <a:latin typeface="Verdana" panose="020B0604030504040204" pitchFamily="34" charset="0"/>
                <a:ea typeface="Verdana" panose="020B0604030504040204" pitchFamily="34" charset="0"/>
                <a:cs typeface="Verdana"/>
              </a:rPr>
              <a:t>containment </a:t>
            </a:r>
            <a:r>
              <a:rPr sz="3100" spc="15" dirty="0">
                <a:solidFill>
                  <a:srgbClr val="404040"/>
                </a:solidFill>
                <a:latin typeface="Verdana" panose="020B0604030504040204" pitchFamily="34" charset="0"/>
                <a:ea typeface="Verdana" panose="020B0604030504040204" pitchFamily="34" charset="0"/>
                <a:cs typeface="Verdana"/>
              </a:rPr>
              <a:t>of  </a:t>
            </a:r>
            <a:r>
              <a:rPr sz="3100" spc="-90" dirty="0">
                <a:solidFill>
                  <a:srgbClr val="404040"/>
                </a:solidFill>
                <a:latin typeface="Verdana" panose="020B0604030504040204" pitchFamily="34" charset="0"/>
                <a:ea typeface="Verdana" panose="020B0604030504040204" pitchFamily="34" charset="0"/>
                <a:cs typeface="Verdana"/>
              </a:rPr>
              <a:t>inflationary</a:t>
            </a:r>
            <a:r>
              <a:rPr sz="3100" spc="-240" dirty="0">
                <a:solidFill>
                  <a:srgbClr val="404040"/>
                </a:solidFill>
                <a:latin typeface="Verdana" panose="020B0604030504040204" pitchFamily="34" charset="0"/>
                <a:ea typeface="Verdana" panose="020B0604030504040204" pitchFamily="34" charset="0"/>
                <a:cs typeface="Verdana"/>
              </a:rPr>
              <a:t> </a:t>
            </a:r>
            <a:r>
              <a:rPr sz="3100" spc="-175" dirty="0">
                <a:solidFill>
                  <a:srgbClr val="404040"/>
                </a:solidFill>
                <a:latin typeface="Verdana" panose="020B0604030504040204" pitchFamily="34" charset="0"/>
                <a:ea typeface="Verdana" panose="020B0604030504040204" pitchFamily="34" charset="0"/>
                <a:cs typeface="Verdana"/>
              </a:rPr>
              <a:t>pressures</a:t>
            </a:r>
            <a:r>
              <a:rPr sz="3100" spc="-225" dirty="0">
                <a:solidFill>
                  <a:srgbClr val="404040"/>
                </a:solidFill>
                <a:latin typeface="Verdana" panose="020B0604030504040204" pitchFamily="34" charset="0"/>
                <a:ea typeface="Verdana" panose="020B0604030504040204" pitchFamily="34" charset="0"/>
                <a:cs typeface="Verdana"/>
              </a:rPr>
              <a:t> </a:t>
            </a:r>
            <a:r>
              <a:rPr sz="3100" spc="114" dirty="0">
                <a:solidFill>
                  <a:srgbClr val="404040"/>
                </a:solidFill>
                <a:latin typeface="Verdana" panose="020B0604030504040204" pitchFamily="34" charset="0"/>
                <a:ea typeface="Verdana" panose="020B0604030504040204" pitchFamily="34" charset="0"/>
                <a:cs typeface="Verdana"/>
              </a:rPr>
              <a:t>and</a:t>
            </a:r>
            <a:r>
              <a:rPr sz="3100" spc="-235" dirty="0">
                <a:solidFill>
                  <a:srgbClr val="404040"/>
                </a:solidFill>
                <a:latin typeface="Verdana" panose="020B0604030504040204" pitchFamily="34" charset="0"/>
                <a:ea typeface="Verdana" panose="020B0604030504040204" pitchFamily="34" charset="0"/>
                <a:cs typeface="Verdana"/>
              </a:rPr>
              <a:t> </a:t>
            </a:r>
            <a:r>
              <a:rPr sz="3100" spc="-45" dirty="0">
                <a:solidFill>
                  <a:srgbClr val="404040"/>
                </a:solidFill>
                <a:latin typeface="Verdana" panose="020B0604030504040204" pitchFamily="34" charset="0"/>
                <a:ea typeface="Verdana" panose="020B0604030504040204" pitchFamily="34" charset="0"/>
                <a:cs typeface="Verdana"/>
              </a:rPr>
              <a:t>building</a:t>
            </a:r>
            <a:r>
              <a:rPr sz="3100" spc="-250" dirty="0">
                <a:solidFill>
                  <a:srgbClr val="404040"/>
                </a:solidFill>
                <a:latin typeface="Verdana" panose="020B0604030504040204" pitchFamily="34" charset="0"/>
                <a:ea typeface="Verdana" panose="020B0604030504040204" pitchFamily="34" charset="0"/>
                <a:cs typeface="Verdana"/>
              </a:rPr>
              <a:t> </a:t>
            </a:r>
            <a:r>
              <a:rPr sz="3100" spc="15" dirty="0">
                <a:solidFill>
                  <a:srgbClr val="404040"/>
                </a:solidFill>
                <a:latin typeface="Verdana" panose="020B0604030504040204" pitchFamily="34" charset="0"/>
                <a:ea typeface="Verdana" panose="020B0604030504040204" pitchFamily="34" charset="0"/>
                <a:cs typeface="Verdana"/>
              </a:rPr>
              <a:t>of</a:t>
            </a:r>
            <a:r>
              <a:rPr sz="3100" spc="-225" dirty="0">
                <a:solidFill>
                  <a:srgbClr val="404040"/>
                </a:solidFill>
                <a:latin typeface="Verdana" panose="020B0604030504040204" pitchFamily="34" charset="0"/>
                <a:ea typeface="Verdana" panose="020B0604030504040204" pitchFamily="34" charset="0"/>
                <a:cs typeface="Verdana"/>
              </a:rPr>
              <a:t> </a:t>
            </a:r>
            <a:r>
              <a:rPr sz="3100" spc="85" dirty="0">
                <a:solidFill>
                  <a:srgbClr val="404040"/>
                </a:solidFill>
                <a:latin typeface="Verdana" panose="020B0604030504040204" pitchFamily="34" charset="0"/>
                <a:ea typeface="Verdana" panose="020B0604030504040204" pitchFamily="34" charset="0"/>
                <a:cs typeface="Verdana"/>
              </a:rPr>
              <a:t>confidence</a:t>
            </a:r>
            <a:endParaRPr sz="3100" dirty="0">
              <a:latin typeface="Verdana" panose="020B0604030504040204" pitchFamily="34" charset="0"/>
              <a:ea typeface="Verdana" panose="020B0604030504040204" pitchFamily="34" charset="0"/>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21</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30935"/>
            <a:ext cx="8738235" cy="574675"/>
          </a:xfrm>
          <a:prstGeom prst="rect">
            <a:avLst/>
          </a:prstGeom>
        </p:spPr>
        <p:txBody>
          <a:bodyPr vert="horz" wrap="square" lIns="0" tIns="12700" rIns="0" bIns="0" rtlCol="0">
            <a:spAutoFit/>
          </a:bodyPr>
          <a:lstStyle/>
          <a:p>
            <a:pPr marL="12700">
              <a:lnSpc>
                <a:spcPct val="100000"/>
              </a:lnSpc>
              <a:spcBef>
                <a:spcPts val="100"/>
              </a:spcBef>
            </a:pPr>
            <a:r>
              <a:rPr sz="3600" spc="-290" dirty="0"/>
              <a:t>Monetary </a:t>
            </a:r>
            <a:r>
              <a:rPr sz="3600" spc="-330" dirty="0"/>
              <a:t>Sector </a:t>
            </a:r>
            <a:r>
              <a:rPr sz="3600" spc="-195" dirty="0"/>
              <a:t>and </a:t>
            </a:r>
            <a:r>
              <a:rPr sz="3600" spc="-260" dirty="0"/>
              <a:t>Currency</a:t>
            </a:r>
            <a:r>
              <a:rPr sz="3600" spc="-145" dirty="0"/>
              <a:t> </a:t>
            </a:r>
            <a:r>
              <a:rPr sz="3600" spc="-450" dirty="0"/>
              <a:t>Reforms</a:t>
            </a:r>
            <a:endParaRPr sz="3600" dirty="0"/>
          </a:p>
        </p:txBody>
      </p:sp>
      <p:sp>
        <p:nvSpPr>
          <p:cNvPr id="4" name="object 4"/>
          <p:cNvSpPr txBox="1"/>
          <p:nvPr/>
        </p:nvSpPr>
        <p:spPr>
          <a:xfrm>
            <a:off x="533400" y="2438400"/>
            <a:ext cx="11201400" cy="3207385"/>
          </a:xfrm>
          <a:prstGeom prst="rect">
            <a:avLst/>
          </a:prstGeom>
        </p:spPr>
        <p:txBody>
          <a:bodyPr vert="horz" wrap="square" lIns="0" tIns="13335" rIns="0" bIns="0" rtlCol="0">
            <a:spAutoFit/>
          </a:bodyPr>
          <a:lstStyle/>
          <a:p>
            <a:pPr marL="355600" marR="5080" indent="-342900">
              <a:lnSpc>
                <a:spcPct val="100000"/>
              </a:lnSpc>
              <a:spcBef>
                <a:spcPts val="105"/>
              </a:spcBef>
            </a:pPr>
            <a:r>
              <a:rPr sz="2550" spc="445" dirty="0">
                <a:solidFill>
                  <a:srgbClr val="AF1512"/>
                </a:solidFill>
                <a:latin typeface="Arial"/>
                <a:cs typeface="Arial"/>
              </a:rPr>
              <a:t> </a:t>
            </a:r>
            <a:r>
              <a:rPr sz="3200" spc="-50" dirty="0">
                <a:solidFill>
                  <a:srgbClr val="404040"/>
                </a:solidFill>
                <a:latin typeface="Verdana"/>
                <a:cs typeface="Verdana"/>
              </a:rPr>
              <a:t>Conversion </a:t>
            </a:r>
            <a:r>
              <a:rPr sz="3200" spc="15" dirty="0">
                <a:solidFill>
                  <a:srgbClr val="404040"/>
                </a:solidFill>
                <a:latin typeface="Verdana"/>
                <a:cs typeface="Verdana"/>
              </a:rPr>
              <a:t>of </a:t>
            </a:r>
            <a:r>
              <a:rPr sz="3200" spc="65" dirty="0">
                <a:solidFill>
                  <a:srgbClr val="404040"/>
                </a:solidFill>
                <a:latin typeface="Verdana"/>
                <a:cs typeface="Verdana"/>
              </a:rPr>
              <a:t>local </a:t>
            </a:r>
            <a:r>
              <a:rPr sz="3200" spc="-310" dirty="0">
                <a:solidFill>
                  <a:srgbClr val="404040"/>
                </a:solidFill>
                <a:latin typeface="Verdana"/>
                <a:cs typeface="Verdana"/>
              </a:rPr>
              <a:t>USD </a:t>
            </a:r>
            <a:r>
              <a:rPr sz="3200" spc="55" dirty="0">
                <a:solidFill>
                  <a:srgbClr val="404040"/>
                </a:solidFill>
                <a:latin typeface="Verdana"/>
                <a:cs typeface="Verdana"/>
              </a:rPr>
              <a:t>accounts </a:t>
            </a:r>
            <a:r>
              <a:rPr sz="3200" spc="-90" dirty="0" smtClean="0">
                <a:solidFill>
                  <a:srgbClr val="404040"/>
                </a:solidFill>
                <a:latin typeface="Verdana"/>
                <a:cs typeface="Verdana"/>
              </a:rPr>
              <a:t>into</a:t>
            </a:r>
            <a:r>
              <a:rPr lang="en-ZW" sz="3200" spc="-90" dirty="0" smtClean="0">
                <a:solidFill>
                  <a:srgbClr val="404040"/>
                </a:solidFill>
                <a:latin typeface="Verdana"/>
                <a:cs typeface="Verdana"/>
              </a:rPr>
              <a:t> RTGS</a:t>
            </a:r>
            <a:r>
              <a:rPr sz="3200" spc="-90" dirty="0" smtClean="0">
                <a:solidFill>
                  <a:srgbClr val="404040"/>
                </a:solidFill>
                <a:latin typeface="Verdana"/>
                <a:cs typeface="Verdana"/>
              </a:rPr>
              <a:t> </a:t>
            </a:r>
            <a:r>
              <a:rPr sz="3200" spc="-50" dirty="0" smtClean="0">
                <a:solidFill>
                  <a:srgbClr val="404040"/>
                </a:solidFill>
                <a:latin typeface="Verdana"/>
                <a:cs typeface="Verdana"/>
              </a:rPr>
              <a:t>dollar</a:t>
            </a:r>
            <a:r>
              <a:rPr sz="3200" spc="-245" dirty="0" smtClean="0">
                <a:solidFill>
                  <a:srgbClr val="404040"/>
                </a:solidFill>
                <a:latin typeface="Verdana"/>
                <a:cs typeface="Verdana"/>
              </a:rPr>
              <a:t> </a:t>
            </a:r>
            <a:r>
              <a:rPr sz="3200" spc="-15" dirty="0">
                <a:solidFill>
                  <a:srgbClr val="404040"/>
                </a:solidFill>
                <a:latin typeface="Verdana"/>
                <a:cs typeface="Verdana"/>
              </a:rPr>
              <a:t>accounts;</a:t>
            </a:r>
            <a:endParaRPr sz="3200" dirty="0">
              <a:latin typeface="Verdana"/>
              <a:cs typeface="Verdana"/>
            </a:endParaRPr>
          </a:p>
          <a:p>
            <a:pPr marL="12700">
              <a:lnSpc>
                <a:spcPct val="100000"/>
              </a:lnSpc>
              <a:spcBef>
                <a:spcPts val="994"/>
              </a:spcBef>
            </a:pPr>
            <a:r>
              <a:rPr sz="2550" spc="445" dirty="0">
                <a:solidFill>
                  <a:srgbClr val="AF1512"/>
                </a:solidFill>
                <a:latin typeface="Arial"/>
                <a:cs typeface="Arial"/>
              </a:rPr>
              <a:t></a:t>
            </a:r>
            <a:r>
              <a:rPr sz="2550" spc="-260" dirty="0">
                <a:solidFill>
                  <a:srgbClr val="AF1512"/>
                </a:solidFill>
                <a:latin typeface="Arial"/>
                <a:cs typeface="Arial"/>
              </a:rPr>
              <a:t> </a:t>
            </a:r>
            <a:r>
              <a:rPr sz="3200" spc="-165" dirty="0">
                <a:solidFill>
                  <a:srgbClr val="404040"/>
                </a:solidFill>
                <a:latin typeface="Verdana"/>
                <a:cs typeface="Verdana"/>
              </a:rPr>
              <a:t>Use</a:t>
            </a:r>
            <a:r>
              <a:rPr sz="3200" spc="-250" dirty="0">
                <a:solidFill>
                  <a:srgbClr val="404040"/>
                </a:solidFill>
                <a:latin typeface="Verdana"/>
                <a:cs typeface="Verdana"/>
              </a:rPr>
              <a:t> </a:t>
            </a:r>
            <a:r>
              <a:rPr sz="3200" spc="15" dirty="0">
                <a:solidFill>
                  <a:srgbClr val="404040"/>
                </a:solidFill>
                <a:latin typeface="Verdana"/>
                <a:cs typeface="Verdana"/>
              </a:rPr>
              <a:t>of</a:t>
            </a:r>
            <a:r>
              <a:rPr sz="3200" spc="-240" dirty="0">
                <a:solidFill>
                  <a:srgbClr val="404040"/>
                </a:solidFill>
                <a:latin typeface="Verdana"/>
                <a:cs typeface="Verdana"/>
              </a:rPr>
              <a:t> </a:t>
            </a:r>
            <a:r>
              <a:rPr sz="3200" spc="-295" dirty="0">
                <a:solidFill>
                  <a:srgbClr val="404040"/>
                </a:solidFill>
                <a:latin typeface="Verdana"/>
                <a:cs typeface="Verdana"/>
              </a:rPr>
              <a:t>RTGS</a:t>
            </a:r>
            <a:r>
              <a:rPr sz="3200" spc="-250" dirty="0">
                <a:solidFill>
                  <a:srgbClr val="404040"/>
                </a:solidFill>
                <a:latin typeface="Verdana"/>
                <a:cs typeface="Verdana"/>
              </a:rPr>
              <a:t> </a:t>
            </a:r>
            <a:r>
              <a:rPr sz="3200" spc="-50" dirty="0">
                <a:solidFill>
                  <a:srgbClr val="404040"/>
                </a:solidFill>
                <a:latin typeface="Verdana"/>
                <a:cs typeface="Verdana"/>
              </a:rPr>
              <a:t>dollar</a:t>
            </a:r>
            <a:r>
              <a:rPr sz="3200" spc="-240" dirty="0">
                <a:solidFill>
                  <a:srgbClr val="404040"/>
                </a:solidFill>
                <a:latin typeface="Verdana"/>
                <a:cs typeface="Verdana"/>
              </a:rPr>
              <a:t> </a:t>
            </a:r>
            <a:r>
              <a:rPr sz="3200" spc="-85" dirty="0">
                <a:solidFill>
                  <a:srgbClr val="404040"/>
                </a:solidFill>
                <a:latin typeface="Verdana"/>
                <a:cs typeface="Verdana"/>
              </a:rPr>
              <a:t>as</a:t>
            </a:r>
            <a:r>
              <a:rPr sz="3200" spc="-254" dirty="0">
                <a:solidFill>
                  <a:srgbClr val="404040"/>
                </a:solidFill>
                <a:latin typeface="Verdana"/>
                <a:cs typeface="Verdana"/>
              </a:rPr>
              <a:t> </a:t>
            </a:r>
            <a:r>
              <a:rPr sz="3200" spc="10" dirty="0">
                <a:solidFill>
                  <a:srgbClr val="404040"/>
                </a:solidFill>
                <a:latin typeface="Verdana"/>
                <a:cs typeface="Verdana"/>
              </a:rPr>
              <a:t>reference</a:t>
            </a:r>
            <a:r>
              <a:rPr sz="3200" spc="-280" dirty="0">
                <a:solidFill>
                  <a:srgbClr val="404040"/>
                </a:solidFill>
                <a:latin typeface="Verdana"/>
                <a:cs typeface="Verdana"/>
              </a:rPr>
              <a:t> </a:t>
            </a:r>
            <a:r>
              <a:rPr sz="3200" spc="-85" dirty="0">
                <a:solidFill>
                  <a:srgbClr val="404040"/>
                </a:solidFill>
                <a:latin typeface="Verdana"/>
                <a:cs typeface="Verdana"/>
              </a:rPr>
              <a:t>currency;</a:t>
            </a:r>
            <a:endParaRPr sz="3200" dirty="0">
              <a:latin typeface="Verdana"/>
              <a:cs typeface="Verdana"/>
            </a:endParaRPr>
          </a:p>
          <a:p>
            <a:pPr marL="355600" marR="541020" indent="-342900" algn="just">
              <a:lnSpc>
                <a:spcPct val="100000"/>
              </a:lnSpc>
              <a:spcBef>
                <a:spcPts val="1010"/>
              </a:spcBef>
            </a:pPr>
            <a:r>
              <a:rPr sz="2550" spc="445" dirty="0">
                <a:solidFill>
                  <a:srgbClr val="AF1512"/>
                </a:solidFill>
                <a:latin typeface="Arial"/>
                <a:cs typeface="Arial"/>
              </a:rPr>
              <a:t></a:t>
            </a:r>
            <a:r>
              <a:rPr sz="2550" spc="-260" dirty="0">
                <a:solidFill>
                  <a:srgbClr val="AF1512"/>
                </a:solidFill>
                <a:latin typeface="Arial"/>
                <a:cs typeface="Arial"/>
              </a:rPr>
              <a:t> </a:t>
            </a:r>
            <a:r>
              <a:rPr sz="3200" spc="-25" dirty="0">
                <a:solidFill>
                  <a:srgbClr val="404040"/>
                </a:solidFill>
                <a:latin typeface="Verdana"/>
                <a:cs typeface="Verdana"/>
              </a:rPr>
              <a:t>Removal</a:t>
            </a:r>
            <a:r>
              <a:rPr sz="3200" spc="-250" dirty="0">
                <a:solidFill>
                  <a:srgbClr val="404040"/>
                </a:solidFill>
                <a:latin typeface="Verdana"/>
                <a:cs typeface="Verdana"/>
              </a:rPr>
              <a:t> </a:t>
            </a:r>
            <a:r>
              <a:rPr sz="3200" spc="15" dirty="0">
                <a:solidFill>
                  <a:srgbClr val="404040"/>
                </a:solidFill>
                <a:latin typeface="Verdana"/>
                <a:cs typeface="Verdana"/>
              </a:rPr>
              <a:t>of</a:t>
            </a:r>
            <a:r>
              <a:rPr sz="3200" spc="-245" dirty="0">
                <a:solidFill>
                  <a:srgbClr val="404040"/>
                </a:solidFill>
                <a:latin typeface="Verdana"/>
                <a:cs typeface="Verdana"/>
              </a:rPr>
              <a:t> </a:t>
            </a:r>
            <a:r>
              <a:rPr sz="3200" spc="-155" dirty="0">
                <a:solidFill>
                  <a:srgbClr val="404040"/>
                </a:solidFill>
                <a:latin typeface="Verdana"/>
                <a:cs typeface="Verdana"/>
              </a:rPr>
              <a:t>distortions</a:t>
            </a:r>
            <a:r>
              <a:rPr sz="3200" spc="-240" dirty="0">
                <a:solidFill>
                  <a:srgbClr val="404040"/>
                </a:solidFill>
                <a:latin typeface="Verdana"/>
                <a:cs typeface="Verdana"/>
              </a:rPr>
              <a:t> </a:t>
            </a:r>
            <a:r>
              <a:rPr sz="3200" spc="-25" dirty="0">
                <a:solidFill>
                  <a:srgbClr val="404040"/>
                </a:solidFill>
                <a:latin typeface="Verdana"/>
                <a:cs typeface="Verdana"/>
              </a:rPr>
              <a:t>including</a:t>
            </a:r>
            <a:r>
              <a:rPr sz="3200" spc="-265" dirty="0">
                <a:solidFill>
                  <a:srgbClr val="404040"/>
                </a:solidFill>
                <a:latin typeface="Verdana"/>
                <a:cs typeface="Verdana"/>
              </a:rPr>
              <a:t> </a:t>
            </a:r>
            <a:r>
              <a:rPr sz="3200" spc="-204" dirty="0">
                <a:solidFill>
                  <a:srgbClr val="404040"/>
                </a:solidFill>
                <a:latin typeface="Verdana"/>
                <a:cs typeface="Verdana"/>
              </a:rPr>
              <a:t>multi-tier  </a:t>
            </a:r>
            <a:r>
              <a:rPr sz="3200" spc="-30" dirty="0">
                <a:solidFill>
                  <a:srgbClr val="404040"/>
                </a:solidFill>
                <a:latin typeface="Verdana"/>
                <a:cs typeface="Verdana"/>
              </a:rPr>
              <a:t>pricing</a:t>
            </a:r>
            <a:r>
              <a:rPr sz="3200" spc="-250" dirty="0">
                <a:solidFill>
                  <a:srgbClr val="404040"/>
                </a:solidFill>
                <a:latin typeface="Verdana"/>
                <a:cs typeface="Verdana"/>
              </a:rPr>
              <a:t> </a:t>
            </a:r>
            <a:r>
              <a:rPr sz="3200" spc="15" dirty="0">
                <a:solidFill>
                  <a:srgbClr val="404040"/>
                </a:solidFill>
                <a:latin typeface="Verdana"/>
                <a:cs typeface="Verdana"/>
              </a:rPr>
              <a:t>of</a:t>
            </a:r>
            <a:r>
              <a:rPr sz="3200" spc="-245" dirty="0">
                <a:solidFill>
                  <a:srgbClr val="404040"/>
                </a:solidFill>
                <a:latin typeface="Verdana"/>
                <a:cs typeface="Verdana"/>
              </a:rPr>
              <a:t> </a:t>
            </a:r>
            <a:r>
              <a:rPr sz="3200" spc="50" dirty="0">
                <a:solidFill>
                  <a:srgbClr val="404040"/>
                </a:solidFill>
                <a:latin typeface="Verdana"/>
                <a:cs typeface="Verdana"/>
              </a:rPr>
              <a:t>goods</a:t>
            </a:r>
            <a:r>
              <a:rPr sz="3200" spc="-270" dirty="0">
                <a:solidFill>
                  <a:srgbClr val="404040"/>
                </a:solidFill>
                <a:latin typeface="Verdana"/>
                <a:cs typeface="Verdana"/>
              </a:rPr>
              <a:t> </a:t>
            </a:r>
            <a:r>
              <a:rPr sz="3200" spc="125" dirty="0">
                <a:solidFill>
                  <a:srgbClr val="404040"/>
                </a:solidFill>
                <a:latin typeface="Verdana"/>
                <a:cs typeface="Verdana"/>
              </a:rPr>
              <a:t>and</a:t>
            </a:r>
            <a:r>
              <a:rPr sz="3200" spc="-254" dirty="0">
                <a:solidFill>
                  <a:srgbClr val="404040"/>
                </a:solidFill>
                <a:latin typeface="Verdana"/>
                <a:cs typeface="Verdana"/>
              </a:rPr>
              <a:t> </a:t>
            </a:r>
            <a:r>
              <a:rPr sz="3200" spc="-110" dirty="0">
                <a:solidFill>
                  <a:srgbClr val="404040"/>
                </a:solidFill>
                <a:latin typeface="Verdana"/>
                <a:cs typeface="Verdana"/>
              </a:rPr>
              <a:t>services</a:t>
            </a:r>
            <a:r>
              <a:rPr sz="3200" spc="-285" dirty="0">
                <a:solidFill>
                  <a:srgbClr val="404040"/>
                </a:solidFill>
                <a:latin typeface="Verdana"/>
                <a:cs typeface="Verdana"/>
              </a:rPr>
              <a:t> </a:t>
            </a:r>
            <a:r>
              <a:rPr sz="3200" spc="-295" dirty="0">
                <a:solidFill>
                  <a:srgbClr val="404040"/>
                </a:solidFill>
                <a:latin typeface="Verdana"/>
                <a:cs typeface="Verdana"/>
              </a:rPr>
              <a:t>(USD,</a:t>
            </a:r>
            <a:r>
              <a:rPr sz="3200" spc="-235" dirty="0">
                <a:solidFill>
                  <a:srgbClr val="404040"/>
                </a:solidFill>
                <a:latin typeface="Verdana"/>
                <a:cs typeface="Verdana"/>
              </a:rPr>
              <a:t> </a:t>
            </a:r>
            <a:r>
              <a:rPr sz="3200" spc="-25" dirty="0">
                <a:solidFill>
                  <a:srgbClr val="404040"/>
                </a:solidFill>
                <a:latin typeface="Verdana"/>
                <a:cs typeface="Verdana"/>
              </a:rPr>
              <a:t>Bond  </a:t>
            </a:r>
            <a:r>
              <a:rPr sz="3200" spc="-95" dirty="0">
                <a:solidFill>
                  <a:srgbClr val="404040"/>
                </a:solidFill>
                <a:latin typeface="Verdana"/>
                <a:cs typeface="Verdana"/>
              </a:rPr>
              <a:t>Notes, </a:t>
            </a:r>
            <a:r>
              <a:rPr sz="3200" spc="-290" dirty="0">
                <a:solidFill>
                  <a:srgbClr val="404040"/>
                </a:solidFill>
                <a:latin typeface="Verdana"/>
                <a:cs typeface="Verdana"/>
              </a:rPr>
              <a:t>RTGS,</a:t>
            </a:r>
            <a:r>
              <a:rPr sz="3200" spc="-440" dirty="0">
                <a:solidFill>
                  <a:srgbClr val="404040"/>
                </a:solidFill>
                <a:latin typeface="Verdana"/>
                <a:cs typeface="Verdana"/>
              </a:rPr>
              <a:t> </a:t>
            </a:r>
            <a:r>
              <a:rPr sz="3200" spc="15" dirty="0">
                <a:solidFill>
                  <a:srgbClr val="404040"/>
                </a:solidFill>
                <a:latin typeface="Verdana"/>
                <a:cs typeface="Verdana"/>
              </a:rPr>
              <a:t>Ecocash)</a:t>
            </a:r>
            <a:endParaRPr sz="32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2</a:t>
            </a:r>
            <a:r>
              <a:rPr lang="en-ZW" sz="2800" spc="-240" dirty="0" smtClean="0">
                <a:solidFill>
                  <a:srgbClr val="FFFFFF"/>
                </a:solidFill>
                <a:latin typeface="Verdana"/>
                <a:cs typeface="Verdana"/>
              </a:rPr>
              <a:t>2</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627380" y="1030935"/>
            <a:ext cx="10761980" cy="574675"/>
          </a:xfrm>
          <a:prstGeom prst="rect">
            <a:avLst/>
          </a:prstGeom>
        </p:spPr>
        <p:txBody>
          <a:bodyPr vert="horz" wrap="square" lIns="0" tIns="12700" rIns="0" bIns="0" rtlCol="0">
            <a:spAutoFit/>
          </a:bodyPr>
          <a:lstStyle/>
          <a:p>
            <a:pPr marL="12700">
              <a:lnSpc>
                <a:spcPct val="100000"/>
              </a:lnSpc>
              <a:spcBef>
                <a:spcPts val="100"/>
              </a:spcBef>
            </a:pPr>
            <a:r>
              <a:rPr sz="3600" spc="-390" dirty="0"/>
              <a:t>State </a:t>
            </a:r>
            <a:r>
              <a:rPr sz="3600" spc="-265" dirty="0"/>
              <a:t>Owned </a:t>
            </a:r>
            <a:r>
              <a:rPr sz="3600" spc="-420" dirty="0"/>
              <a:t>Enterprises </a:t>
            </a:r>
            <a:r>
              <a:rPr sz="3600" spc="-200" dirty="0"/>
              <a:t>and </a:t>
            </a:r>
            <a:r>
              <a:rPr sz="3600" spc="-365" dirty="0"/>
              <a:t>Parastatals</a:t>
            </a:r>
            <a:r>
              <a:rPr sz="3600" spc="105" dirty="0"/>
              <a:t> </a:t>
            </a:r>
            <a:r>
              <a:rPr sz="3600" spc="-450" dirty="0"/>
              <a:t>Reforms</a:t>
            </a:r>
            <a:endParaRPr sz="3600"/>
          </a:p>
        </p:txBody>
      </p:sp>
      <p:sp>
        <p:nvSpPr>
          <p:cNvPr id="4" name="object 4"/>
          <p:cNvSpPr txBox="1"/>
          <p:nvPr/>
        </p:nvSpPr>
        <p:spPr>
          <a:xfrm>
            <a:off x="605424" y="2438400"/>
            <a:ext cx="10424668" cy="3933769"/>
          </a:xfrm>
          <a:prstGeom prst="rect">
            <a:avLst/>
          </a:prstGeom>
        </p:spPr>
        <p:txBody>
          <a:bodyPr vert="horz" wrap="square" lIns="0" tIns="85725" rIns="0" bIns="0" rtlCol="0">
            <a:spAutoFit/>
          </a:bodyPr>
          <a:lstStyle/>
          <a:p>
            <a:pPr marL="355600" marR="962660" indent="-342900">
              <a:lnSpc>
                <a:spcPts val="2400"/>
              </a:lnSpc>
              <a:spcBef>
                <a:spcPts val="675"/>
              </a:spcBef>
            </a:pPr>
            <a:r>
              <a:rPr sz="2000" spc="345" dirty="0">
                <a:solidFill>
                  <a:srgbClr val="AF1512"/>
                </a:solidFill>
                <a:latin typeface="Arial"/>
                <a:cs typeface="Arial"/>
              </a:rPr>
              <a:t> </a:t>
            </a:r>
            <a:r>
              <a:rPr sz="2500" spc="-85" dirty="0">
                <a:solidFill>
                  <a:srgbClr val="404040"/>
                </a:solidFill>
                <a:latin typeface="Verdana"/>
                <a:cs typeface="Verdana"/>
              </a:rPr>
              <a:t>GMB: </a:t>
            </a:r>
            <a:r>
              <a:rPr sz="2500" spc="-30" dirty="0">
                <a:solidFill>
                  <a:srgbClr val="404040"/>
                </a:solidFill>
                <a:latin typeface="Verdana"/>
                <a:cs typeface="Verdana"/>
              </a:rPr>
              <a:t>unbundling </a:t>
            </a:r>
            <a:r>
              <a:rPr sz="2500" spc="10" dirty="0">
                <a:solidFill>
                  <a:srgbClr val="404040"/>
                </a:solidFill>
                <a:latin typeface="Verdana"/>
                <a:cs typeface="Verdana"/>
              </a:rPr>
              <a:t>of </a:t>
            </a:r>
            <a:r>
              <a:rPr sz="2500" spc="-25" dirty="0">
                <a:solidFill>
                  <a:srgbClr val="404040"/>
                </a:solidFill>
                <a:latin typeface="Verdana"/>
                <a:cs typeface="Verdana"/>
              </a:rPr>
              <a:t>the </a:t>
            </a:r>
            <a:r>
              <a:rPr sz="2500" spc="-30" dirty="0">
                <a:solidFill>
                  <a:srgbClr val="404040"/>
                </a:solidFill>
                <a:latin typeface="Verdana"/>
                <a:cs typeface="Verdana"/>
              </a:rPr>
              <a:t>Grain </a:t>
            </a:r>
            <a:r>
              <a:rPr sz="2500" spc="-35" dirty="0">
                <a:solidFill>
                  <a:srgbClr val="404040"/>
                </a:solidFill>
                <a:latin typeface="Verdana"/>
                <a:cs typeface="Verdana"/>
              </a:rPr>
              <a:t>Marketing </a:t>
            </a:r>
            <a:r>
              <a:rPr sz="2500" spc="-30" dirty="0" smtClean="0">
                <a:solidFill>
                  <a:srgbClr val="404040"/>
                </a:solidFill>
                <a:latin typeface="Verdana"/>
                <a:cs typeface="Verdana"/>
              </a:rPr>
              <a:t>Board</a:t>
            </a:r>
            <a:r>
              <a:rPr lang="en-ZW" sz="2500" spc="-30" dirty="0" smtClean="0">
                <a:solidFill>
                  <a:srgbClr val="404040"/>
                </a:solidFill>
                <a:latin typeface="Verdana"/>
                <a:cs typeface="Verdana"/>
              </a:rPr>
              <a:t> into </a:t>
            </a:r>
            <a:r>
              <a:rPr sz="2500" spc="-60" dirty="0" smtClean="0">
                <a:solidFill>
                  <a:srgbClr val="404040"/>
                </a:solidFill>
                <a:latin typeface="Verdana"/>
                <a:cs typeface="Verdana"/>
              </a:rPr>
              <a:t>Strategic</a:t>
            </a:r>
            <a:r>
              <a:rPr sz="2500" spc="-180" dirty="0" smtClean="0">
                <a:solidFill>
                  <a:srgbClr val="404040"/>
                </a:solidFill>
                <a:latin typeface="Verdana"/>
                <a:cs typeface="Verdana"/>
              </a:rPr>
              <a:t> </a:t>
            </a:r>
            <a:r>
              <a:rPr sz="2500" spc="-30" dirty="0">
                <a:solidFill>
                  <a:srgbClr val="404040"/>
                </a:solidFill>
                <a:latin typeface="Verdana"/>
                <a:cs typeface="Verdana"/>
              </a:rPr>
              <a:t>Grain</a:t>
            </a:r>
            <a:r>
              <a:rPr sz="2500" spc="-190" dirty="0">
                <a:solidFill>
                  <a:srgbClr val="404040"/>
                </a:solidFill>
                <a:latin typeface="Verdana"/>
                <a:cs typeface="Verdana"/>
              </a:rPr>
              <a:t> </a:t>
            </a:r>
            <a:r>
              <a:rPr sz="2500" spc="-80" dirty="0">
                <a:solidFill>
                  <a:srgbClr val="404040"/>
                </a:solidFill>
                <a:latin typeface="Verdana"/>
                <a:cs typeface="Verdana"/>
              </a:rPr>
              <a:t>Reserve</a:t>
            </a:r>
            <a:r>
              <a:rPr sz="2500" spc="-200" dirty="0">
                <a:solidFill>
                  <a:srgbClr val="404040"/>
                </a:solidFill>
                <a:latin typeface="Verdana"/>
                <a:cs typeface="Verdana"/>
              </a:rPr>
              <a:t> </a:t>
            </a:r>
            <a:r>
              <a:rPr sz="2500" spc="-150" dirty="0">
                <a:solidFill>
                  <a:srgbClr val="404040"/>
                </a:solidFill>
                <a:latin typeface="Verdana"/>
                <a:cs typeface="Verdana"/>
              </a:rPr>
              <a:t>Unit</a:t>
            </a:r>
            <a:r>
              <a:rPr sz="2500" spc="-180" dirty="0">
                <a:solidFill>
                  <a:srgbClr val="404040"/>
                </a:solidFill>
                <a:latin typeface="Verdana"/>
                <a:cs typeface="Verdana"/>
              </a:rPr>
              <a:t> </a:t>
            </a:r>
            <a:r>
              <a:rPr sz="2500" spc="95" dirty="0">
                <a:solidFill>
                  <a:srgbClr val="404040"/>
                </a:solidFill>
                <a:latin typeface="Verdana"/>
                <a:cs typeface="Verdana"/>
              </a:rPr>
              <a:t>and</a:t>
            </a:r>
            <a:r>
              <a:rPr sz="2500" spc="-165" dirty="0">
                <a:solidFill>
                  <a:srgbClr val="404040"/>
                </a:solidFill>
                <a:latin typeface="Verdana"/>
                <a:cs typeface="Verdana"/>
              </a:rPr>
              <a:t> </a:t>
            </a:r>
            <a:r>
              <a:rPr sz="2500" spc="15" dirty="0">
                <a:solidFill>
                  <a:srgbClr val="404040"/>
                </a:solidFill>
                <a:latin typeface="Verdana"/>
                <a:cs typeface="Verdana"/>
              </a:rPr>
              <a:t>Commercial</a:t>
            </a:r>
            <a:r>
              <a:rPr sz="2500" spc="-150" dirty="0">
                <a:solidFill>
                  <a:srgbClr val="404040"/>
                </a:solidFill>
                <a:latin typeface="Verdana"/>
                <a:cs typeface="Verdana"/>
              </a:rPr>
              <a:t> </a:t>
            </a:r>
            <a:r>
              <a:rPr sz="2500" spc="-155" dirty="0">
                <a:solidFill>
                  <a:srgbClr val="404040"/>
                </a:solidFill>
                <a:latin typeface="Verdana"/>
                <a:cs typeface="Verdana"/>
              </a:rPr>
              <a:t>Entity</a:t>
            </a:r>
            <a:endParaRPr sz="2500" dirty="0">
              <a:latin typeface="Verdana"/>
              <a:cs typeface="Verdana"/>
            </a:endParaRPr>
          </a:p>
          <a:p>
            <a:pPr marL="12700">
              <a:lnSpc>
                <a:spcPct val="100000"/>
              </a:lnSpc>
              <a:spcBef>
                <a:spcPts val="415"/>
              </a:spcBef>
            </a:pPr>
            <a:r>
              <a:rPr sz="2000" spc="345" dirty="0">
                <a:solidFill>
                  <a:srgbClr val="AF1512"/>
                </a:solidFill>
                <a:latin typeface="Arial"/>
                <a:cs typeface="Arial"/>
              </a:rPr>
              <a:t> </a:t>
            </a:r>
            <a:r>
              <a:rPr sz="2500" spc="-25" dirty="0">
                <a:solidFill>
                  <a:srgbClr val="404040"/>
                </a:solidFill>
                <a:latin typeface="Verdana"/>
                <a:cs typeface="Verdana"/>
              </a:rPr>
              <a:t>Allied</a:t>
            </a:r>
            <a:r>
              <a:rPr sz="2500" spc="-180" dirty="0">
                <a:solidFill>
                  <a:srgbClr val="404040"/>
                </a:solidFill>
                <a:latin typeface="Verdana"/>
                <a:cs typeface="Verdana"/>
              </a:rPr>
              <a:t> </a:t>
            </a:r>
            <a:r>
              <a:rPr sz="2500" spc="-165" dirty="0">
                <a:solidFill>
                  <a:srgbClr val="404040"/>
                </a:solidFill>
                <a:latin typeface="Verdana"/>
                <a:cs typeface="Verdana"/>
              </a:rPr>
              <a:t>Timbers</a:t>
            </a:r>
            <a:endParaRPr sz="2500" dirty="0">
              <a:latin typeface="Verdana"/>
              <a:cs typeface="Verdana"/>
            </a:endParaRPr>
          </a:p>
          <a:p>
            <a:pPr marL="355600" marR="5080" indent="-342900">
              <a:lnSpc>
                <a:spcPts val="2400"/>
              </a:lnSpc>
              <a:spcBef>
                <a:spcPts val="980"/>
              </a:spcBef>
            </a:pPr>
            <a:r>
              <a:rPr sz="2000" spc="345" dirty="0">
                <a:solidFill>
                  <a:srgbClr val="AF1512"/>
                </a:solidFill>
                <a:latin typeface="Arial"/>
                <a:cs typeface="Arial"/>
              </a:rPr>
              <a:t> </a:t>
            </a:r>
            <a:r>
              <a:rPr sz="2500" spc="-310" dirty="0">
                <a:solidFill>
                  <a:srgbClr val="404040"/>
                </a:solidFill>
                <a:latin typeface="Verdana"/>
                <a:cs typeface="Verdana"/>
              </a:rPr>
              <a:t>ZESA: </a:t>
            </a:r>
            <a:r>
              <a:rPr sz="2500" spc="-60" dirty="0">
                <a:solidFill>
                  <a:srgbClr val="404040"/>
                </a:solidFill>
                <a:latin typeface="Verdana"/>
                <a:cs typeface="Verdana"/>
              </a:rPr>
              <a:t>re-bundling </a:t>
            </a:r>
            <a:r>
              <a:rPr sz="2500" spc="10" dirty="0">
                <a:solidFill>
                  <a:srgbClr val="404040"/>
                </a:solidFill>
                <a:latin typeface="Verdana"/>
                <a:cs typeface="Verdana"/>
              </a:rPr>
              <a:t>of </a:t>
            </a:r>
            <a:r>
              <a:rPr sz="2500" spc="-275" dirty="0">
                <a:solidFill>
                  <a:srgbClr val="404040"/>
                </a:solidFill>
                <a:latin typeface="Verdana"/>
                <a:cs typeface="Verdana"/>
              </a:rPr>
              <a:t>ZESA </a:t>
            </a:r>
            <a:r>
              <a:rPr sz="2500" spc="95" dirty="0">
                <a:solidFill>
                  <a:srgbClr val="404040"/>
                </a:solidFill>
                <a:latin typeface="Verdana"/>
                <a:cs typeface="Verdana"/>
              </a:rPr>
              <a:t>and </a:t>
            </a:r>
            <a:r>
              <a:rPr sz="2500" spc="-15" dirty="0">
                <a:solidFill>
                  <a:srgbClr val="404040"/>
                </a:solidFill>
                <a:latin typeface="Verdana"/>
                <a:cs typeface="Verdana"/>
              </a:rPr>
              <a:t>to </a:t>
            </a:r>
            <a:r>
              <a:rPr sz="2500" spc="-5" dirty="0">
                <a:solidFill>
                  <a:srgbClr val="404040"/>
                </a:solidFill>
                <a:latin typeface="Verdana"/>
                <a:cs typeface="Verdana"/>
              </a:rPr>
              <a:t>merge </a:t>
            </a:r>
            <a:r>
              <a:rPr sz="2500" spc="-55" dirty="0">
                <a:solidFill>
                  <a:srgbClr val="404040"/>
                </a:solidFill>
                <a:latin typeface="Verdana"/>
                <a:cs typeface="Verdana"/>
              </a:rPr>
              <a:t>all </a:t>
            </a:r>
            <a:r>
              <a:rPr sz="2500" spc="-25" dirty="0">
                <a:solidFill>
                  <a:srgbClr val="404040"/>
                </a:solidFill>
                <a:latin typeface="Verdana"/>
                <a:cs typeface="Verdana"/>
              </a:rPr>
              <a:t>the </a:t>
            </a:r>
            <a:r>
              <a:rPr sz="2500" spc="-210" dirty="0">
                <a:solidFill>
                  <a:srgbClr val="404040"/>
                </a:solidFill>
                <a:latin typeface="Verdana"/>
                <a:cs typeface="Verdana"/>
              </a:rPr>
              <a:t>5  </a:t>
            </a:r>
            <a:r>
              <a:rPr sz="2500" spc="-50" dirty="0">
                <a:solidFill>
                  <a:srgbClr val="404040"/>
                </a:solidFill>
                <a:latin typeface="Verdana"/>
                <a:cs typeface="Verdana"/>
              </a:rPr>
              <a:t>separate</a:t>
            </a:r>
            <a:r>
              <a:rPr sz="2500" spc="45" dirty="0">
                <a:solidFill>
                  <a:srgbClr val="404040"/>
                </a:solidFill>
                <a:latin typeface="Verdana"/>
                <a:cs typeface="Verdana"/>
              </a:rPr>
              <a:t> </a:t>
            </a:r>
            <a:r>
              <a:rPr sz="2500" spc="-160" dirty="0">
                <a:solidFill>
                  <a:srgbClr val="404040"/>
                </a:solidFill>
                <a:latin typeface="Verdana"/>
                <a:cs typeface="Verdana"/>
              </a:rPr>
              <a:t>units</a:t>
            </a:r>
            <a:r>
              <a:rPr sz="2500" spc="-170" dirty="0">
                <a:solidFill>
                  <a:srgbClr val="404040"/>
                </a:solidFill>
                <a:latin typeface="Verdana"/>
                <a:cs typeface="Verdana"/>
              </a:rPr>
              <a:t> </a:t>
            </a:r>
            <a:r>
              <a:rPr sz="2500" spc="-75" dirty="0">
                <a:solidFill>
                  <a:srgbClr val="404040"/>
                </a:solidFill>
                <a:latin typeface="Verdana"/>
                <a:cs typeface="Verdana"/>
              </a:rPr>
              <a:t>into</a:t>
            </a:r>
            <a:r>
              <a:rPr sz="2500" spc="-175" dirty="0">
                <a:solidFill>
                  <a:srgbClr val="404040"/>
                </a:solidFill>
                <a:latin typeface="Verdana"/>
                <a:cs typeface="Verdana"/>
              </a:rPr>
              <a:t> </a:t>
            </a:r>
            <a:r>
              <a:rPr sz="2500" spc="200" dirty="0">
                <a:solidFill>
                  <a:srgbClr val="404040"/>
                </a:solidFill>
                <a:latin typeface="Verdana"/>
                <a:cs typeface="Verdana"/>
              </a:rPr>
              <a:t>a</a:t>
            </a:r>
            <a:r>
              <a:rPr sz="2500" spc="-185" dirty="0">
                <a:solidFill>
                  <a:srgbClr val="404040"/>
                </a:solidFill>
                <a:latin typeface="Verdana"/>
                <a:cs typeface="Verdana"/>
              </a:rPr>
              <a:t> </a:t>
            </a:r>
            <a:r>
              <a:rPr sz="2500" spc="-85" dirty="0">
                <a:solidFill>
                  <a:srgbClr val="404040"/>
                </a:solidFill>
                <a:latin typeface="Verdana"/>
                <a:cs typeface="Verdana"/>
              </a:rPr>
              <a:t>single</a:t>
            </a:r>
            <a:r>
              <a:rPr sz="2500" spc="-190" dirty="0">
                <a:solidFill>
                  <a:srgbClr val="404040"/>
                </a:solidFill>
                <a:latin typeface="Verdana"/>
                <a:cs typeface="Verdana"/>
              </a:rPr>
              <a:t> </a:t>
            </a:r>
            <a:r>
              <a:rPr sz="2500" spc="-15" dirty="0">
                <a:solidFill>
                  <a:srgbClr val="404040"/>
                </a:solidFill>
                <a:latin typeface="Verdana"/>
                <a:cs typeface="Verdana"/>
              </a:rPr>
              <a:t>integrated</a:t>
            </a:r>
            <a:r>
              <a:rPr sz="2500" spc="-160" dirty="0">
                <a:solidFill>
                  <a:srgbClr val="404040"/>
                </a:solidFill>
                <a:latin typeface="Verdana"/>
                <a:cs typeface="Verdana"/>
              </a:rPr>
              <a:t> </a:t>
            </a:r>
            <a:r>
              <a:rPr sz="2500" spc="65" dirty="0">
                <a:solidFill>
                  <a:srgbClr val="404040"/>
                </a:solidFill>
                <a:latin typeface="Verdana"/>
                <a:cs typeface="Verdana"/>
              </a:rPr>
              <a:t>company</a:t>
            </a:r>
            <a:r>
              <a:rPr sz="2500" spc="-175" dirty="0">
                <a:solidFill>
                  <a:srgbClr val="404040"/>
                </a:solidFill>
                <a:latin typeface="Verdana"/>
                <a:cs typeface="Verdana"/>
              </a:rPr>
              <a:t> </a:t>
            </a:r>
            <a:r>
              <a:rPr sz="2500" spc="-90" dirty="0">
                <a:solidFill>
                  <a:srgbClr val="404040"/>
                </a:solidFill>
                <a:latin typeface="Verdana"/>
                <a:cs typeface="Verdana"/>
              </a:rPr>
              <a:t>with</a:t>
            </a:r>
            <a:r>
              <a:rPr sz="2500" spc="-195" dirty="0">
                <a:solidFill>
                  <a:srgbClr val="404040"/>
                </a:solidFill>
                <a:latin typeface="Verdana"/>
                <a:cs typeface="Verdana"/>
              </a:rPr>
              <a:t> </a:t>
            </a:r>
            <a:r>
              <a:rPr sz="2500" spc="60" dirty="0">
                <a:solidFill>
                  <a:srgbClr val="404040"/>
                </a:solidFill>
                <a:latin typeface="Verdana"/>
                <a:cs typeface="Verdana"/>
              </a:rPr>
              <a:t>one  </a:t>
            </a:r>
            <a:r>
              <a:rPr sz="2500" spc="55" dirty="0">
                <a:solidFill>
                  <a:srgbClr val="404040"/>
                </a:solidFill>
                <a:latin typeface="Verdana"/>
                <a:cs typeface="Verdana"/>
              </a:rPr>
              <a:t>board</a:t>
            </a:r>
            <a:endParaRPr sz="2500" dirty="0">
              <a:latin typeface="Verdana"/>
              <a:cs typeface="Verdana"/>
            </a:endParaRPr>
          </a:p>
          <a:p>
            <a:pPr marL="12700">
              <a:lnSpc>
                <a:spcPct val="100000"/>
              </a:lnSpc>
              <a:spcBef>
                <a:spcPts val="430"/>
              </a:spcBef>
            </a:pPr>
            <a:r>
              <a:rPr sz="2000" spc="345" dirty="0">
                <a:solidFill>
                  <a:srgbClr val="AF1512"/>
                </a:solidFill>
                <a:latin typeface="Arial"/>
                <a:cs typeface="Arial"/>
              </a:rPr>
              <a:t> </a:t>
            </a:r>
            <a:r>
              <a:rPr sz="2500" spc="-110" dirty="0">
                <a:solidFill>
                  <a:srgbClr val="404040"/>
                </a:solidFill>
                <a:latin typeface="Verdana"/>
                <a:cs typeface="Verdana"/>
              </a:rPr>
              <a:t>Lotteries </a:t>
            </a:r>
            <a:r>
              <a:rPr sz="2500" spc="95" dirty="0">
                <a:solidFill>
                  <a:srgbClr val="404040"/>
                </a:solidFill>
                <a:latin typeface="Verdana"/>
                <a:cs typeface="Verdana"/>
              </a:rPr>
              <a:t>and </a:t>
            </a:r>
            <a:r>
              <a:rPr sz="2500" spc="30" dirty="0">
                <a:solidFill>
                  <a:srgbClr val="404040"/>
                </a:solidFill>
                <a:latin typeface="Verdana"/>
                <a:cs typeface="Verdana"/>
              </a:rPr>
              <a:t>Gaming</a:t>
            </a:r>
            <a:r>
              <a:rPr sz="2500" spc="-465" dirty="0">
                <a:solidFill>
                  <a:srgbClr val="404040"/>
                </a:solidFill>
                <a:latin typeface="Verdana"/>
                <a:cs typeface="Verdana"/>
              </a:rPr>
              <a:t> </a:t>
            </a:r>
            <a:r>
              <a:rPr sz="2500" spc="-35" dirty="0">
                <a:solidFill>
                  <a:srgbClr val="404040"/>
                </a:solidFill>
                <a:latin typeface="Verdana"/>
                <a:cs typeface="Verdana"/>
              </a:rPr>
              <a:t>Board</a:t>
            </a:r>
            <a:endParaRPr sz="2500" dirty="0">
              <a:latin typeface="Verdana"/>
              <a:cs typeface="Verdana"/>
            </a:endParaRPr>
          </a:p>
          <a:p>
            <a:pPr marL="12700">
              <a:lnSpc>
                <a:spcPct val="100000"/>
              </a:lnSpc>
              <a:spcBef>
                <a:spcPts val="395"/>
              </a:spcBef>
            </a:pPr>
            <a:r>
              <a:rPr sz="2000" spc="345" dirty="0">
                <a:solidFill>
                  <a:srgbClr val="AF1512"/>
                </a:solidFill>
                <a:latin typeface="Arial"/>
                <a:cs typeface="Arial"/>
              </a:rPr>
              <a:t> </a:t>
            </a:r>
            <a:r>
              <a:rPr sz="2500" spc="-10" dirty="0">
                <a:solidFill>
                  <a:srgbClr val="404040"/>
                </a:solidFill>
                <a:latin typeface="Verdana"/>
                <a:cs typeface="Verdana"/>
              </a:rPr>
              <a:t>National </a:t>
            </a:r>
            <a:r>
              <a:rPr sz="2500" spc="-45" dirty="0">
                <a:solidFill>
                  <a:srgbClr val="404040"/>
                </a:solidFill>
                <a:latin typeface="Verdana"/>
                <a:cs typeface="Verdana"/>
              </a:rPr>
              <a:t>Competitiveness</a:t>
            </a:r>
            <a:r>
              <a:rPr sz="2500" spc="-270" dirty="0">
                <a:solidFill>
                  <a:srgbClr val="404040"/>
                </a:solidFill>
                <a:latin typeface="Verdana"/>
                <a:cs typeface="Verdana"/>
              </a:rPr>
              <a:t> </a:t>
            </a:r>
            <a:r>
              <a:rPr sz="2500" spc="-80" dirty="0">
                <a:solidFill>
                  <a:srgbClr val="404040"/>
                </a:solidFill>
                <a:latin typeface="Verdana"/>
                <a:cs typeface="Verdana"/>
              </a:rPr>
              <a:t>Commission</a:t>
            </a:r>
            <a:endParaRPr sz="2500" dirty="0">
              <a:latin typeface="Verdana"/>
              <a:cs typeface="Verdana"/>
            </a:endParaRPr>
          </a:p>
          <a:p>
            <a:pPr marL="12700">
              <a:lnSpc>
                <a:spcPts val="2700"/>
              </a:lnSpc>
              <a:spcBef>
                <a:spcPts val="395"/>
              </a:spcBef>
            </a:pPr>
            <a:r>
              <a:rPr sz="2000" spc="345" dirty="0">
                <a:solidFill>
                  <a:srgbClr val="AF1512"/>
                </a:solidFill>
                <a:latin typeface="Arial"/>
                <a:cs typeface="Arial"/>
              </a:rPr>
              <a:t> </a:t>
            </a:r>
            <a:r>
              <a:rPr sz="2500" spc="-65" dirty="0">
                <a:solidFill>
                  <a:srgbClr val="404040"/>
                </a:solidFill>
                <a:latin typeface="Verdana"/>
                <a:cs typeface="Verdana"/>
              </a:rPr>
              <a:t>Partial </a:t>
            </a:r>
            <a:r>
              <a:rPr sz="2500" spc="-80" dirty="0">
                <a:solidFill>
                  <a:srgbClr val="404040"/>
                </a:solidFill>
                <a:latin typeface="Verdana"/>
                <a:cs typeface="Verdana"/>
              </a:rPr>
              <a:t>privatisation </a:t>
            </a:r>
            <a:r>
              <a:rPr sz="2500" spc="10" dirty="0">
                <a:solidFill>
                  <a:srgbClr val="404040"/>
                </a:solidFill>
                <a:latin typeface="Verdana"/>
                <a:cs typeface="Verdana"/>
              </a:rPr>
              <a:t>of </a:t>
            </a:r>
            <a:r>
              <a:rPr sz="2500" spc="-25" dirty="0">
                <a:solidFill>
                  <a:srgbClr val="404040"/>
                </a:solidFill>
                <a:latin typeface="Verdana"/>
                <a:cs typeface="Verdana"/>
              </a:rPr>
              <a:t>the</a:t>
            </a:r>
            <a:r>
              <a:rPr sz="2500" spc="-565" dirty="0">
                <a:solidFill>
                  <a:srgbClr val="404040"/>
                </a:solidFill>
                <a:latin typeface="Verdana"/>
                <a:cs typeface="Verdana"/>
              </a:rPr>
              <a:t> </a:t>
            </a:r>
            <a:r>
              <a:rPr sz="2500" spc="-150" dirty="0">
                <a:solidFill>
                  <a:srgbClr val="404040"/>
                </a:solidFill>
                <a:latin typeface="Verdana"/>
                <a:cs typeface="Verdana"/>
              </a:rPr>
              <a:t>Industrial </a:t>
            </a:r>
            <a:r>
              <a:rPr sz="2500" dirty="0">
                <a:solidFill>
                  <a:srgbClr val="404040"/>
                </a:solidFill>
                <a:latin typeface="Verdana"/>
                <a:cs typeface="Verdana"/>
              </a:rPr>
              <a:t>Development</a:t>
            </a:r>
            <a:endParaRPr sz="2500" dirty="0">
              <a:latin typeface="Verdana"/>
              <a:cs typeface="Verdana"/>
            </a:endParaRPr>
          </a:p>
          <a:p>
            <a:pPr marL="355600">
              <a:lnSpc>
                <a:spcPts val="2700"/>
              </a:lnSpc>
            </a:pPr>
            <a:r>
              <a:rPr sz="2500" spc="-5" dirty="0">
                <a:solidFill>
                  <a:srgbClr val="404040"/>
                </a:solidFill>
                <a:latin typeface="Verdana"/>
                <a:cs typeface="Verdana"/>
              </a:rPr>
              <a:t>Corporation</a:t>
            </a:r>
            <a:r>
              <a:rPr sz="2500" spc="-180" dirty="0">
                <a:solidFill>
                  <a:srgbClr val="404040"/>
                </a:solidFill>
                <a:latin typeface="Verdana"/>
                <a:cs typeface="Verdana"/>
              </a:rPr>
              <a:t> </a:t>
            </a:r>
            <a:r>
              <a:rPr sz="2500" spc="10" dirty="0">
                <a:solidFill>
                  <a:srgbClr val="404040"/>
                </a:solidFill>
                <a:latin typeface="Verdana"/>
                <a:cs typeface="Verdana"/>
              </a:rPr>
              <a:t>of</a:t>
            </a:r>
            <a:r>
              <a:rPr sz="2500" spc="-180" dirty="0">
                <a:solidFill>
                  <a:srgbClr val="404040"/>
                </a:solidFill>
                <a:latin typeface="Verdana"/>
                <a:cs typeface="Verdana"/>
              </a:rPr>
              <a:t> </a:t>
            </a:r>
            <a:r>
              <a:rPr sz="2500" spc="-20" dirty="0">
                <a:solidFill>
                  <a:srgbClr val="404040"/>
                </a:solidFill>
                <a:latin typeface="Verdana"/>
                <a:cs typeface="Verdana"/>
              </a:rPr>
              <a:t>Zimbabwe</a:t>
            </a:r>
            <a:r>
              <a:rPr sz="2500" spc="-185" dirty="0">
                <a:solidFill>
                  <a:srgbClr val="404040"/>
                </a:solidFill>
                <a:latin typeface="Verdana"/>
                <a:cs typeface="Verdana"/>
              </a:rPr>
              <a:t> </a:t>
            </a:r>
            <a:r>
              <a:rPr sz="2500" spc="114" dirty="0">
                <a:solidFill>
                  <a:srgbClr val="404040"/>
                </a:solidFill>
                <a:latin typeface="Verdana"/>
                <a:cs typeface="Verdana"/>
              </a:rPr>
              <a:t>….</a:t>
            </a:r>
            <a:r>
              <a:rPr sz="2500" spc="-190" dirty="0">
                <a:solidFill>
                  <a:srgbClr val="404040"/>
                </a:solidFill>
                <a:latin typeface="Verdana"/>
                <a:cs typeface="Verdana"/>
              </a:rPr>
              <a:t> </a:t>
            </a:r>
            <a:r>
              <a:rPr sz="2500" spc="-45" dirty="0">
                <a:solidFill>
                  <a:srgbClr val="404040"/>
                </a:solidFill>
                <a:latin typeface="Verdana"/>
                <a:cs typeface="Verdana"/>
              </a:rPr>
              <a:t>Willowvale</a:t>
            </a:r>
            <a:r>
              <a:rPr sz="2500" spc="-175" dirty="0">
                <a:solidFill>
                  <a:srgbClr val="404040"/>
                </a:solidFill>
                <a:latin typeface="Verdana"/>
                <a:cs typeface="Verdana"/>
              </a:rPr>
              <a:t> </a:t>
            </a:r>
            <a:r>
              <a:rPr sz="2500" spc="-15" dirty="0">
                <a:solidFill>
                  <a:srgbClr val="404040"/>
                </a:solidFill>
                <a:latin typeface="Verdana"/>
                <a:cs typeface="Verdana"/>
              </a:rPr>
              <a:t>Motor</a:t>
            </a:r>
            <a:r>
              <a:rPr sz="2500" spc="-165" dirty="0">
                <a:solidFill>
                  <a:srgbClr val="404040"/>
                </a:solidFill>
                <a:latin typeface="Verdana"/>
                <a:cs typeface="Verdana"/>
              </a:rPr>
              <a:t> </a:t>
            </a:r>
            <a:r>
              <a:rPr sz="2500" spc="-170" dirty="0">
                <a:solidFill>
                  <a:srgbClr val="404040"/>
                </a:solidFill>
                <a:latin typeface="Verdana"/>
                <a:cs typeface="Verdana"/>
              </a:rPr>
              <a:t>Industries</a:t>
            </a:r>
            <a:endParaRPr sz="2500" dirty="0">
              <a:latin typeface="Verdana"/>
              <a:cs typeface="Verdana"/>
            </a:endParaRPr>
          </a:p>
          <a:p>
            <a:pPr marL="12700">
              <a:lnSpc>
                <a:spcPct val="100000"/>
              </a:lnSpc>
              <a:spcBef>
                <a:spcPts val="409"/>
              </a:spcBef>
            </a:pPr>
            <a:r>
              <a:rPr sz="2000" spc="345" dirty="0">
                <a:solidFill>
                  <a:srgbClr val="AF1512"/>
                </a:solidFill>
                <a:latin typeface="Arial"/>
                <a:cs typeface="Arial"/>
              </a:rPr>
              <a:t></a:t>
            </a:r>
            <a:r>
              <a:rPr sz="2000" spc="380" dirty="0">
                <a:solidFill>
                  <a:srgbClr val="AF1512"/>
                </a:solidFill>
                <a:latin typeface="Arial"/>
                <a:cs typeface="Arial"/>
              </a:rPr>
              <a:t> </a:t>
            </a:r>
            <a:r>
              <a:rPr sz="2500" spc="-65" dirty="0">
                <a:solidFill>
                  <a:srgbClr val="404040"/>
                </a:solidFill>
                <a:latin typeface="Verdana"/>
                <a:cs typeface="Verdana"/>
              </a:rPr>
              <a:t>Partial</a:t>
            </a:r>
            <a:r>
              <a:rPr sz="2500" spc="-185" dirty="0">
                <a:solidFill>
                  <a:srgbClr val="404040"/>
                </a:solidFill>
                <a:latin typeface="Verdana"/>
                <a:cs typeface="Verdana"/>
              </a:rPr>
              <a:t> </a:t>
            </a:r>
            <a:r>
              <a:rPr sz="2500" spc="-80" dirty="0">
                <a:solidFill>
                  <a:srgbClr val="404040"/>
                </a:solidFill>
                <a:latin typeface="Verdana"/>
                <a:cs typeface="Verdana"/>
              </a:rPr>
              <a:t>privatisation</a:t>
            </a:r>
            <a:r>
              <a:rPr sz="2500" spc="-180" dirty="0">
                <a:solidFill>
                  <a:srgbClr val="404040"/>
                </a:solidFill>
                <a:latin typeface="Verdana"/>
                <a:cs typeface="Verdana"/>
              </a:rPr>
              <a:t> </a:t>
            </a:r>
            <a:r>
              <a:rPr sz="2500" spc="5" dirty="0">
                <a:solidFill>
                  <a:srgbClr val="404040"/>
                </a:solidFill>
                <a:latin typeface="Verdana"/>
                <a:cs typeface="Verdana"/>
              </a:rPr>
              <a:t>of</a:t>
            </a:r>
            <a:r>
              <a:rPr sz="2500" spc="-180" dirty="0">
                <a:solidFill>
                  <a:srgbClr val="404040"/>
                </a:solidFill>
                <a:latin typeface="Verdana"/>
                <a:cs typeface="Verdana"/>
              </a:rPr>
              <a:t> </a:t>
            </a:r>
            <a:r>
              <a:rPr sz="2500" spc="35" dirty="0">
                <a:solidFill>
                  <a:srgbClr val="404040"/>
                </a:solidFill>
                <a:latin typeface="Verdana"/>
                <a:cs typeface="Verdana"/>
              </a:rPr>
              <a:t>NetOne</a:t>
            </a:r>
            <a:r>
              <a:rPr sz="2500" spc="-175" dirty="0">
                <a:solidFill>
                  <a:srgbClr val="404040"/>
                </a:solidFill>
                <a:latin typeface="Verdana"/>
                <a:cs typeface="Verdana"/>
              </a:rPr>
              <a:t> </a:t>
            </a:r>
            <a:r>
              <a:rPr sz="2500" spc="95" dirty="0">
                <a:solidFill>
                  <a:srgbClr val="404040"/>
                </a:solidFill>
                <a:latin typeface="Verdana"/>
                <a:cs typeface="Verdana"/>
              </a:rPr>
              <a:t>and</a:t>
            </a:r>
            <a:r>
              <a:rPr sz="2500" spc="-175" dirty="0">
                <a:solidFill>
                  <a:srgbClr val="404040"/>
                </a:solidFill>
                <a:latin typeface="Verdana"/>
                <a:cs typeface="Verdana"/>
              </a:rPr>
              <a:t> </a:t>
            </a:r>
            <a:r>
              <a:rPr sz="2500" spc="-50" dirty="0">
                <a:solidFill>
                  <a:srgbClr val="404040"/>
                </a:solidFill>
                <a:latin typeface="Verdana"/>
                <a:cs typeface="Verdana"/>
              </a:rPr>
              <a:t>TelOne</a:t>
            </a:r>
            <a:endParaRPr sz="25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2</a:t>
            </a:r>
            <a:r>
              <a:rPr lang="en-ZW" sz="2800" spc="-240" dirty="0" smtClean="0">
                <a:solidFill>
                  <a:srgbClr val="FFFFFF"/>
                </a:solidFill>
                <a:latin typeface="Verdana"/>
                <a:cs typeface="Verdana"/>
              </a:rPr>
              <a:t>3</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6700" y="1856232"/>
            <a:ext cx="11325225" cy="4163695"/>
          </a:xfrm>
          <a:custGeom>
            <a:avLst/>
            <a:gdLst/>
            <a:ahLst/>
            <a:cxnLst/>
            <a:rect l="l" t="t" r="r" b="b"/>
            <a:pathLst>
              <a:path w="11325225" h="4163695">
                <a:moveTo>
                  <a:pt x="0" y="4163567"/>
                </a:moveTo>
                <a:lnTo>
                  <a:pt x="11324844" y="4163567"/>
                </a:lnTo>
                <a:lnTo>
                  <a:pt x="11324844" y="0"/>
                </a:lnTo>
                <a:lnTo>
                  <a:pt x="0" y="0"/>
                </a:lnTo>
                <a:lnTo>
                  <a:pt x="0" y="4163567"/>
                </a:lnTo>
                <a:close/>
              </a:path>
            </a:pathLst>
          </a:custGeom>
          <a:solidFill>
            <a:srgbClr val="1E5154"/>
          </a:solidFill>
        </p:spPr>
        <p:txBody>
          <a:bodyPr wrap="square" lIns="0" tIns="0" rIns="0" bIns="0" rtlCol="0"/>
          <a:lstStyle/>
          <a:p>
            <a:endParaRPr/>
          </a:p>
        </p:txBody>
      </p:sp>
      <p:sp>
        <p:nvSpPr>
          <p:cNvPr id="3" name="object 3"/>
          <p:cNvSpPr txBox="1">
            <a:spLocks noGrp="1"/>
          </p:cNvSpPr>
          <p:nvPr>
            <p:ph type="title"/>
          </p:nvPr>
        </p:nvSpPr>
        <p:spPr>
          <a:xfrm>
            <a:off x="346049" y="2812237"/>
            <a:ext cx="11499900" cy="1120820"/>
          </a:xfrm>
          <a:prstGeom prst="rect">
            <a:avLst/>
          </a:prstGeom>
        </p:spPr>
        <p:txBody>
          <a:bodyPr vert="horz" wrap="square" lIns="0" tIns="12700" rIns="0" bIns="0" rtlCol="0">
            <a:spAutoFit/>
          </a:bodyPr>
          <a:lstStyle/>
          <a:p>
            <a:pPr marL="12700" marR="5080" algn="ctr">
              <a:lnSpc>
                <a:spcPct val="100000"/>
              </a:lnSpc>
              <a:spcBef>
                <a:spcPts val="100"/>
              </a:spcBef>
            </a:pPr>
            <a:r>
              <a:rPr lang="en-ZW" spc="-880" dirty="0" smtClean="0"/>
              <a:t>Sector Focus</a:t>
            </a:r>
            <a:endParaRPr spc="-894" dirty="0"/>
          </a:p>
        </p:txBody>
      </p:sp>
      <p:sp>
        <p:nvSpPr>
          <p:cNvPr id="4" name="object 4"/>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24</a:t>
            </a:r>
            <a:endParaRPr sz="2800" dirty="0">
              <a:latin typeface="Verdana"/>
              <a:cs typeface="Verdana"/>
            </a:endParaRPr>
          </a:p>
        </p:txBody>
      </p:sp>
    </p:spTree>
    <p:extLst>
      <p:ext uri="{BB962C8B-B14F-4D97-AF65-F5344CB8AC3E}">
        <p14:creationId xmlns:p14="http://schemas.microsoft.com/office/powerpoint/2010/main" val="33827244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54" y="422723"/>
            <a:ext cx="11162055" cy="1477328"/>
          </a:xfrm>
        </p:spPr>
        <p:txBody>
          <a:bodyPr/>
          <a:lstStyle/>
          <a:p>
            <a:r>
              <a:rPr lang="en-ZW" sz="4800" dirty="0" smtClean="0"/>
              <a:t>Importance of Reviving the Manufacturing Sector</a:t>
            </a:r>
            <a:endParaRPr lang="en-ZW" sz="4800" dirty="0"/>
          </a:p>
        </p:txBody>
      </p:sp>
      <p:sp>
        <p:nvSpPr>
          <p:cNvPr id="3" name="Text Placeholder 2"/>
          <p:cNvSpPr>
            <a:spLocks noGrp="1"/>
          </p:cNvSpPr>
          <p:nvPr>
            <p:ph type="body" idx="1"/>
          </p:nvPr>
        </p:nvSpPr>
        <p:spPr>
          <a:xfrm>
            <a:off x="538454" y="2362200"/>
            <a:ext cx="11162055" cy="4293483"/>
          </a:xfrm>
        </p:spPr>
        <p:txBody>
          <a:bodyPr/>
          <a:lstStyle/>
          <a:p>
            <a:pPr marL="357188" indent="-357188"/>
            <a:r>
              <a:rPr lang="en-ZW" spc="345" dirty="0">
                <a:solidFill>
                  <a:srgbClr val="AF1512"/>
                </a:solidFill>
                <a:latin typeface="Arial"/>
                <a:cs typeface="Arial"/>
              </a:rPr>
              <a:t> </a:t>
            </a:r>
            <a:r>
              <a:rPr lang="en-GB" sz="3100" dirty="0" smtClean="0">
                <a:latin typeface="Verdana" panose="020B0604030504040204" pitchFamily="34" charset="0"/>
                <a:ea typeface="Verdana" panose="020B0604030504040204" pitchFamily="34" charset="0"/>
                <a:cs typeface="Tahoma" panose="020B0604030504040204" pitchFamily="34" charset="0"/>
              </a:rPr>
              <a:t>The country has been exporting raw products, while importing finished products, sustaining widening of the current account deficit.</a:t>
            </a:r>
            <a:endParaRPr lang="en-GB" sz="3100" dirty="0">
              <a:latin typeface="Verdana" panose="020B0604030504040204" pitchFamily="34" charset="0"/>
              <a:ea typeface="Verdana" panose="020B0604030504040204" pitchFamily="34" charset="0"/>
              <a:cs typeface="Tahoma" panose="020B0604030504040204" pitchFamily="34" charset="0"/>
            </a:endParaRPr>
          </a:p>
          <a:p>
            <a:pPr marL="357188" indent="-357188"/>
            <a:r>
              <a:rPr lang="en-ZW" sz="3100" spc="345" dirty="0">
                <a:solidFill>
                  <a:srgbClr val="AF1512"/>
                </a:solidFill>
                <a:latin typeface="Arial"/>
                <a:cs typeface="Arial"/>
              </a:rPr>
              <a:t> </a:t>
            </a:r>
            <a:r>
              <a:rPr lang="en-GB" sz="3100" dirty="0" smtClean="0">
                <a:latin typeface="Verdana" panose="020B0604030504040204" pitchFamily="34" charset="0"/>
                <a:ea typeface="Verdana" panose="020B0604030504040204" pitchFamily="34" charset="0"/>
                <a:cs typeface="Tahoma" panose="020B0604030504040204" pitchFamily="34" charset="0"/>
              </a:rPr>
              <a:t>The solution to this current account deficit lies in value addition and beneficiation, so that the country earns higher value on the foreign market.</a:t>
            </a:r>
          </a:p>
          <a:p>
            <a:pPr marL="357188" indent="-357188"/>
            <a:r>
              <a:rPr lang="en-ZW" sz="3100" spc="345" dirty="0">
                <a:solidFill>
                  <a:srgbClr val="AF1512"/>
                </a:solidFill>
                <a:latin typeface="Arial"/>
                <a:cs typeface="Arial"/>
              </a:rPr>
              <a:t> </a:t>
            </a:r>
            <a:r>
              <a:rPr lang="en-GB" sz="3100" dirty="0" smtClean="0">
                <a:latin typeface="Verdana" panose="020B0604030504040204" pitchFamily="34" charset="0"/>
                <a:ea typeface="Verdana" panose="020B0604030504040204" pitchFamily="34" charset="0"/>
                <a:cs typeface="Tahoma" panose="020B0604030504040204" pitchFamily="34" charset="0"/>
              </a:rPr>
              <a:t>High levels of formal unemployment can also be easily addressed by resuscitation of the manufacturing sector.</a:t>
            </a:r>
            <a:endParaRPr lang="en-GB" sz="3100" dirty="0">
              <a:latin typeface="Verdana" panose="020B0604030504040204" pitchFamily="34" charset="0"/>
              <a:ea typeface="Verdana" panose="020B0604030504040204" pitchFamily="34" charset="0"/>
              <a:cs typeface="Tahoma" panose="020B0604030504040204" pitchFamily="34" charset="0"/>
            </a:endParaRPr>
          </a:p>
        </p:txBody>
      </p:sp>
      <p:sp>
        <p:nvSpPr>
          <p:cNvPr id="4" name="object 5"/>
          <p:cNvSpPr txBox="1"/>
          <p:nvPr/>
        </p:nvSpPr>
        <p:spPr>
          <a:xfrm>
            <a:off x="10515600" y="570992"/>
            <a:ext cx="533400"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25</a:t>
            </a:r>
            <a:endParaRPr sz="2800" dirty="0">
              <a:latin typeface="Verdana"/>
              <a:cs typeface="Verdana"/>
            </a:endParaRPr>
          </a:p>
        </p:txBody>
      </p:sp>
    </p:spTree>
    <p:extLst>
      <p:ext uri="{BB962C8B-B14F-4D97-AF65-F5344CB8AC3E}">
        <p14:creationId xmlns:p14="http://schemas.microsoft.com/office/powerpoint/2010/main" val="3653238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54" y="422723"/>
            <a:ext cx="11162055" cy="1477328"/>
          </a:xfrm>
        </p:spPr>
        <p:txBody>
          <a:bodyPr/>
          <a:lstStyle/>
          <a:p>
            <a:r>
              <a:rPr lang="en-ZW" sz="4800" dirty="0" smtClean="0"/>
              <a:t>Resuscitation of Distressed Companies</a:t>
            </a:r>
            <a:endParaRPr lang="en-ZW" sz="4800" dirty="0"/>
          </a:p>
        </p:txBody>
      </p:sp>
      <p:sp>
        <p:nvSpPr>
          <p:cNvPr id="3" name="Text Placeholder 2"/>
          <p:cNvSpPr>
            <a:spLocks noGrp="1"/>
          </p:cNvSpPr>
          <p:nvPr>
            <p:ph type="body" idx="1"/>
          </p:nvPr>
        </p:nvSpPr>
        <p:spPr>
          <a:xfrm>
            <a:off x="538454" y="2362200"/>
            <a:ext cx="11162055" cy="3877985"/>
          </a:xfrm>
        </p:spPr>
        <p:txBody>
          <a:bodyPr/>
          <a:lstStyle/>
          <a:p>
            <a:pPr marL="357188" indent="-357188"/>
            <a:r>
              <a:rPr lang="en-ZW" spc="345" dirty="0">
                <a:solidFill>
                  <a:srgbClr val="AF1512"/>
                </a:solidFill>
                <a:latin typeface="Arial"/>
                <a:cs typeface="Arial"/>
              </a:rPr>
              <a:t> </a:t>
            </a:r>
            <a:r>
              <a:rPr lang="en-GB" sz="2100" dirty="0" smtClean="0">
                <a:latin typeface="Verdana" panose="020B0604030504040204" pitchFamily="34" charset="0"/>
                <a:ea typeface="Verdana" panose="020B0604030504040204" pitchFamily="34" charset="0"/>
                <a:cs typeface="Tahoma" panose="020B0604030504040204" pitchFamily="34" charset="0"/>
              </a:rPr>
              <a:t>The </a:t>
            </a:r>
            <a:r>
              <a:rPr lang="en-GB" sz="2100" dirty="0">
                <a:latin typeface="Verdana" panose="020B0604030504040204" pitchFamily="34" charset="0"/>
                <a:ea typeface="Verdana" panose="020B0604030504040204" pitchFamily="34" charset="0"/>
                <a:cs typeface="Tahoma" panose="020B0604030504040204" pitchFamily="34" charset="0"/>
              </a:rPr>
              <a:t>economy used to boast of countrywide strategic companies which employed a significant number of workers with strong backward and forward linkages with the rest of the economy.</a:t>
            </a:r>
          </a:p>
          <a:p>
            <a:pPr marL="357188" indent="-357188"/>
            <a:r>
              <a:rPr lang="en-ZW" sz="2100" spc="345" dirty="0">
                <a:solidFill>
                  <a:srgbClr val="AF1512"/>
                </a:solidFill>
                <a:latin typeface="Arial"/>
                <a:cs typeface="Arial"/>
              </a:rPr>
              <a:t> </a:t>
            </a:r>
            <a:r>
              <a:rPr lang="en-GB" sz="2100" dirty="0" smtClean="0">
                <a:latin typeface="Verdana" panose="020B0604030504040204" pitchFamily="34" charset="0"/>
                <a:ea typeface="Verdana" panose="020B0604030504040204" pitchFamily="34" charset="0"/>
                <a:cs typeface="Tahoma" panose="020B0604030504040204" pitchFamily="34" charset="0"/>
              </a:rPr>
              <a:t>Some </a:t>
            </a:r>
            <a:r>
              <a:rPr lang="en-GB" sz="2100" dirty="0">
                <a:latin typeface="Verdana" panose="020B0604030504040204" pitchFamily="34" charset="0"/>
                <a:ea typeface="Verdana" panose="020B0604030504040204" pitchFamily="34" charset="0"/>
                <a:cs typeface="Tahoma" panose="020B0604030504040204" pitchFamily="34" charset="0"/>
              </a:rPr>
              <a:t>of the companies include David Whitehead Textiles, Cold Storage, Border Timbers, Railways of Zimbabwe, Hwange Colliery and Zimbabwe Iron and Steel Company, among others.</a:t>
            </a:r>
          </a:p>
          <a:p>
            <a:pPr marL="357188" indent="-357188"/>
            <a:r>
              <a:rPr lang="en-ZW" sz="2100" spc="345" dirty="0">
                <a:solidFill>
                  <a:srgbClr val="AF1512"/>
                </a:solidFill>
                <a:latin typeface="Arial"/>
                <a:cs typeface="Arial"/>
              </a:rPr>
              <a:t> </a:t>
            </a:r>
            <a:r>
              <a:rPr lang="en-GB" sz="2100" dirty="0" smtClean="0">
                <a:latin typeface="Verdana" panose="020B0604030504040204" pitchFamily="34" charset="0"/>
                <a:ea typeface="Verdana" panose="020B0604030504040204" pitchFamily="34" charset="0"/>
                <a:cs typeface="Tahoma" panose="020B0604030504040204" pitchFamily="34" charset="0"/>
              </a:rPr>
              <a:t>As </a:t>
            </a:r>
            <a:r>
              <a:rPr lang="en-GB" sz="2100" dirty="0">
                <a:latin typeface="Verdana" panose="020B0604030504040204" pitchFamily="34" charset="0"/>
                <a:ea typeface="Verdana" panose="020B0604030504040204" pitchFamily="34" charset="0"/>
                <a:cs typeface="Tahoma" panose="020B0604030504040204" pitchFamily="34" charset="0"/>
              </a:rPr>
              <a:t>a result, Government will make deliberate and targeted interventions to facilitate the </a:t>
            </a:r>
            <a:r>
              <a:rPr lang="en-GB" sz="2100" dirty="0" smtClean="0">
                <a:latin typeface="Verdana" panose="020B0604030504040204" pitchFamily="34" charset="0"/>
                <a:ea typeface="Verdana" panose="020B0604030504040204" pitchFamily="34" charset="0"/>
                <a:cs typeface="Tahoma" panose="020B0604030504040204" pitchFamily="34" charset="0"/>
              </a:rPr>
              <a:t>re-opening </a:t>
            </a:r>
            <a:r>
              <a:rPr lang="en-GB" sz="2100" dirty="0">
                <a:latin typeface="Verdana" panose="020B0604030504040204" pitchFamily="34" charset="0"/>
                <a:ea typeface="Verdana" panose="020B0604030504040204" pitchFamily="34" charset="0"/>
                <a:cs typeface="Tahoma" panose="020B0604030504040204" pitchFamily="34" charset="0"/>
              </a:rPr>
              <a:t>and resuscitation of such companies through various financing mechanisms particularly joint ventures with private investors.</a:t>
            </a:r>
          </a:p>
          <a:p>
            <a:pPr marL="357188" indent="-357188"/>
            <a:r>
              <a:rPr lang="en-ZW" sz="2100" spc="345" dirty="0">
                <a:solidFill>
                  <a:srgbClr val="AF1512"/>
                </a:solidFill>
                <a:latin typeface="Arial"/>
                <a:cs typeface="Arial"/>
              </a:rPr>
              <a:t> </a:t>
            </a:r>
            <a:r>
              <a:rPr lang="en-GB" sz="2100" dirty="0" smtClean="0">
                <a:latin typeface="Verdana" panose="020B0604030504040204" pitchFamily="34" charset="0"/>
                <a:ea typeface="Verdana" panose="020B0604030504040204" pitchFamily="34" charset="0"/>
                <a:cs typeface="Tahoma" panose="020B0604030504040204" pitchFamily="34" charset="0"/>
              </a:rPr>
              <a:t>Furthermore</a:t>
            </a:r>
            <a:r>
              <a:rPr lang="en-GB" sz="2100" dirty="0">
                <a:latin typeface="Verdana" panose="020B0604030504040204" pitchFamily="34" charset="0"/>
                <a:ea typeface="Verdana" panose="020B0604030504040204" pitchFamily="34" charset="0"/>
                <a:cs typeface="Tahoma" panose="020B0604030504040204" pitchFamily="34" charset="0"/>
              </a:rPr>
              <a:t>, Government will advance the ongoing State Owned Enterprise reforms to improve service delivery and reduce </a:t>
            </a:r>
            <a:r>
              <a:rPr lang="en-GB" sz="2100" dirty="0" smtClean="0">
                <a:latin typeface="Verdana" panose="020B0604030504040204" pitchFamily="34" charset="0"/>
                <a:ea typeface="Verdana" panose="020B0604030504040204" pitchFamily="34" charset="0"/>
                <a:cs typeface="Tahoma" panose="020B0604030504040204" pitchFamily="34" charset="0"/>
              </a:rPr>
              <a:t>the financial </a:t>
            </a:r>
            <a:r>
              <a:rPr lang="en-GB" sz="2100" dirty="0">
                <a:latin typeface="Verdana" panose="020B0604030504040204" pitchFamily="34" charset="0"/>
                <a:ea typeface="Verdana" panose="020B0604030504040204" pitchFamily="34" charset="0"/>
                <a:cs typeface="Tahoma" panose="020B0604030504040204" pitchFamily="34" charset="0"/>
              </a:rPr>
              <a:t>burden on the </a:t>
            </a:r>
            <a:r>
              <a:rPr lang="en-GB" sz="2100" dirty="0" err="1">
                <a:latin typeface="Verdana" panose="020B0604030504040204" pitchFamily="34" charset="0"/>
                <a:ea typeface="Verdana" panose="020B0604030504040204" pitchFamily="34" charset="0"/>
                <a:cs typeface="Tahoma" panose="020B0604030504040204" pitchFamily="34" charset="0"/>
              </a:rPr>
              <a:t>fiscus</a:t>
            </a:r>
            <a:r>
              <a:rPr lang="en-GB" sz="2100" dirty="0" smtClean="0">
                <a:latin typeface="Verdana" panose="020B0604030504040204" pitchFamily="34" charset="0"/>
                <a:ea typeface="Verdana" panose="020B0604030504040204" pitchFamily="34" charset="0"/>
                <a:cs typeface="Tahoma" panose="020B0604030504040204" pitchFamily="34" charset="0"/>
              </a:rPr>
              <a:t>.</a:t>
            </a:r>
            <a:endParaRPr lang="en-ZW" sz="2100" dirty="0">
              <a:latin typeface="Verdana" panose="020B0604030504040204" pitchFamily="34" charset="0"/>
              <a:ea typeface="Verdana" panose="020B0604030504040204" pitchFamily="34" charset="0"/>
              <a:cs typeface="Tahoma" panose="020B0604030504040204" pitchFamily="34" charset="0"/>
            </a:endParaRPr>
          </a:p>
        </p:txBody>
      </p:sp>
      <p:sp>
        <p:nvSpPr>
          <p:cNvPr id="4" name="object 5"/>
          <p:cNvSpPr txBox="1"/>
          <p:nvPr/>
        </p:nvSpPr>
        <p:spPr>
          <a:xfrm>
            <a:off x="10591800" y="533400"/>
            <a:ext cx="609599"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26</a:t>
            </a:r>
            <a:endParaRPr sz="2800" dirty="0">
              <a:latin typeface="Verdana"/>
              <a:cs typeface="Verdana"/>
            </a:endParaRPr>
          </a:p>
        </p:txBody>
      </p:sp>
    </p:spTree>
    <p:extLst>
      <p:ext uri="{BB962C8B-B14F-4D97-AF65-F5344CB8AC3E}">
        <p14:creationId xmlns:p14="http://schemas.microsoft.com/office/powerpoint/2010/main" val="18558000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54" y="422723"/>
            <a:ext cx="11162055" cy="1477328"/>
          </a:xfrm>
        </p:spPr>
        <p:txBody>
          <a:bodyPr/>
          <a:lstStyle/>
          <a:p>
            <a:r>
              <a:rPr lang="en-ZW" sz="4800" dirty="0"/>
              <a:t>Strategies to </a:t>
            </a:r>
            <a:r>
              <a:rPr lang="en-ZW" sz="4800" dirty="0" smtClean="0"/>
              <a:t>Revive</a:t>
            </a:r>
            <a:br>
              <a:rPr lang="en-ZW" sz="4800" dirty="0" smtClean="0"/>
            </a:br>
            <a:r>
              <a:rPr lang="en-ZW" sz="4800" dirty="0" smtClean="0"/>
              <a:t>Production</a:t>
            </a:r>
            <a:endParaRPr lang="en-ZW" sz="4800" dirty="0"/>
          </a:p>
        </p:txBody>
      </p:sp>
      <p:sp>
        <p:nvSpPr>
          <p:cNvPr id="3" name="Text Placeholder 2"/>
          <p:cNvSpPr>
            <a:spLocks noGrp="1"/>
          </p:cNvSpPr>
          <p:nvPr>
            <p:ph type="body" idx="1"/>
          </p:nvPr>
        </p:nvSpPr>
        <p:spPr>
          <a:xfrm>
            <a:off x="538454" y="2362200"/>
            <a:ext cx="11162055" cy="3893374"/>
          </a:xfrm>
        </p:spPr>
        <p:txBody>
          <a:bodyPr/>
          <a:lstStyle/>
          <a:p>
            <a:pPr marL="357188" indent="-357188"/>
            <a:r>
              <a:rPr lang="en-ZW" spc="345" dirty="0">
                <a:solidFill>
                  <a:srgbClr val="AF1512"/>
                </a:solidFill>
                <a:latin typeface="Arial"/>
                <a:cs typeface="Arial"/>
              </a:rPr>
              <a:t> </a:t>
            </a:r>
            <a:r>
              <a:rPr lang="en-GB" sz="2300" dirty="0">
                <a:latin typeface="Verdana" panose="020B0604030504040204" pitchFamily="34" charset="0"/>
                <a:ea typeface="Verdana" panose="020B0604030504040204" pitchFamily="34" charset="0"/>
                <a:cs typeface="Tahoma" panose="020B0604030504040204" pitchFamily="34" charset="0"/>
              </a:rPr>
              <a:t>Government is in the process of fully operationalising Special Economic Zones to help attraction of investment, technology transfer, beneficiation and value addition, creation of employment and generation of </a:t>
            </a:r>
            <a:r>
              <a:rPr lang="en-GB" sz="2300" dirty="0" smtClean="0">
                <a:latin typeface="Verdana" panose="020B0604030504040204" pitchFamily="34" charset="0"/>
                <a:ea typeface="Verdana" panose="020B0604030504040204" pitchFamily="34" charset="0"/>
                <a:cs typeface="Tahoma" panose="020B0604030504040204" pitchFamily="34" charset="0"/>
              </a:rPr>
              <a:t>exports.</a:t>
            </a:r>
            <a:endParaRPr lang="en-GB" sz="2300" dirty="0">
              <a:latin typeface="Verdana" panose="020B0604030504040204" pitchFamily="34" charset="0"/>
              <a:ea typeface="Verdana" panose="020B0604030504040204" pitchFamily="34" charset="0"/>
              <a:cs typeface="Tahoma" panose="020B0604030504040204" pitchFamily="34" charset="0"/>
            </a:endParaRPr>
          </a:p>
          <a:p>
            <a:pPr marL="357188" indent="-357188"/>
            <a:r>
              <a:rPr lang="en-ZW" sz="2300" spc="345" dirty="0">
                <a:solidFill>
                  <a:srgbClr val="AF1512"/>
                </a:solidFill>
                <a:latin typeface="Arial"/>
                <a:cs typeface="Arial"/>
              </a:rPr>
              <a:t> </a:t>
            </a:r>
            <a:r>
              <a:rPr lang="en-GB" sz="2300" dirty="0">
                <a:latin typeface="Verdana" panose="020B0604030504040204" pitchFamily="34" charset="0"/>
                <a:ea typeface="Verdana" panose="020B0604030504040204" pitchFamily="34" charset="0"/>
                <a:cs typeface="Tahoma" panose="020B0604030504040204" pitchFamily="34" charset="0"/>
              </a:rPr>
              <a:t>The target is to complete the </a:t>
            </a:r>
            <a:r>
              <a:rPr lang="en-GB" sz="2300" dirty="0" smtClean="0">
                <a:latin typeface="Verdana" panose="020B0604030504040204" pitchFamily="34" charset="0"/>
                <a:ea typeface="Verdana" panose="020B0604030504040204" pitchFamily="34" charset="0"/>
                <a:cs typeface="Tahoma" panose="020B0604030504040204" pitchFamily="34" charset="0"/>
              </a:rPr>
              <a:t>following:</a:t>
            </a:r>
          </a:p>
          <a:p>
            <a:pPr marL="898525" indent="-541338">
              <a:buFont typeface="Wingdings" panose="05000000000000000000" pitchFamily="2" charset="2"/>
              <a:buChar char="Ø"/>
            </a:pPr>
            <a:r>
              <a:rPr lang="en-GB" sz="2300" dirty="0" smtClean="0">
                <a:latin typeface="Verdana" panose="020B0604030504040204" pitchFamily="34" charset="0"/>
                <a:ea typeface="Verdana" panose="020B0604030504040204" pitchFamily="34" charset="0"/>
                <a:cs typeface="Tahoma" panose="020B0604030504040204" pitchFamily="34" charset="0"/>
              </a:rPr>
              <a:t>Sunway </a:t>
            </a:r>
            <a:r>
              <a:rPr lang="en-GB" sz="2300" dirty="0">
                <a:latin typeface="Verdana" panose="020B0604030504040204" pitchFamily="34" charset="0"/>
                <a:ea typeface="Verdana" panose="020B0604030504040204" pitchFamily="34" charset="0"/>
                <a:cs typeface="Tahoma" panose="020B0604030504040204" pitchFamily="34" charset="0"/>
              </a:rPr>
              <a:t>City in Harare, focussing on the high technology </a:t>
            </a:r>
            <a:r>
              <a:rPr lang="en-GB" sz="2300" dirty="0" smtClean="0">
                <a:latin typeface="Verdana" panose="020B0604030504040204" pitchFamily="34" charset="0"/>
                <a:ea typeface="Verdana" panose="020B0604030504040204" pitchFamily="34" charset="0"/>
                <a:cs typeface="Tahoma" panose="020B0604030504040204" pitchFamily="34" charset="0"/>
              </a:rPr>
              <a:t>hub;</a:t>
            </a:r>
          </a:p>
          <a:p>
            <a:pPr marL="898525" indent="-541338">
              <a:buFont typeface="Wingdings" panose="05000000000000000000" pitchFamily="2" charset="2"/>
              <a:buChar char="Ø"/>
            </a:pPr>
            <a:r>
              <a:rPr lang="en-GB" sz="2300" dirty="0" smtClean="0">
                <a:latin typeface="Verdana" panose="020B0604030504040204" pitchFamily="34" charset="0"/>
                <a:ea typeface="Verdana" panose="020B0604030504040204" pitchFamily="34" charset="0"/>
                <a:cs typeface="Tahoma" panose="020B0604030504040204" pitchFamily="34" charset="0"/>
              </a:rPr>
              <a:t>Victoria </a:t>
            </a:r>
            <a:r>
              <a:rPr lang="en-GB" sz="2300" dirty="0">
                <a:latin typeface="Verdana" panose="020B0604030504040204" pitchFamily="34" charset="0"/>
                <a:ea typeface="Verdana" panose="020B0604030504040204" pitchFamily="34" charset="0"/>
                <a:cs typeface="Tahoma" panose="020B0604030504040204" pitchFamily="34" charset="0"/>
              </a:rPr>
              <a:t>Falls, covering tourism and financial </a:t>
            </a:r>
            <a:r>
              <a:rPr lang="en-GB" sz="2300" dirty="0" smtClean="0">
                <a:latin typeface="Verdana" panose="020B0604030504040204" pitchFamily="34" charset="0"/>
                <a:ea typeface="Verdana" panose="020B0604030504040204" pitchFamily="34" charset="0"/>
                <a:cs typeface="Tahoma" panose="020B0604030504040204" pitchFamily="34" charset="0"/>
              </a:rPr>
              <a:t>services;</a:t>
            </a:r>
          </a:p>
          <a:p>
            <a:pPr marL="898525" indent="-541338">
              <a:buFont typeface="Wingdings" panose="05000000000000000000" pitchFamily="2" charset="2"/>
              <a:buChar char="Ø"/>
            </a:pPr>
            <a:r>
              <a:rPr lang="en-GB" sz="2300" dirty="0" smtClean="0">
                <a:latin typeface="Verdana" panose="020B0604030504040204" pitchFamily="34" charset="0"/>
                <a:ea typeface="Verdana" panose="020B0604030504040204" pitchFamily="34" charset="0"/>
                <a:cs typeface="Tahoma" panose="020B0604030504040204" pitchFamily="34" charset="0"/>
              </a:rPr>
              <a:t>Bulawayo</a:t>
            </a:r>
            <a:r>
              <a:rPr lang="en-GB" sz="2300" dirty="0">
                <a:latin typeface="Verdana" panose="020B0604030504040204" pitchFamily="34" charset="0"/>
                <a:ea typeface="Verdana" panose="020B0604030504040204" pitchFamily="34" charset="0"/>
                <a:cs typeface="Tahoma" panose="020B0604030504040204" pitchFamily="34" charset="0"/>
              </a:rPr>
              <a:t>, focussing on beef to leather industry, cotton to textile industry, steel and foundry, and the rehabilitation of the NRZ, among other value chains; </a:t>
            </a:r>
            <a:r>
              <a:rPr lang="en-GB" sz="2300" dirty="0" smtClean="0">
                <a:latin typeface="Verdana" panose="020B0604030504040204" pitchFamily="34" charset="0"/>
                <a:ea typeface="Verdana" panose="020B0604030504040204" pitchFamily="34" charset="0"/>
                <a:cs typeface="Tahoma" panose="020B0604030504040204" pitchFamily="34" charset="0"/>
              </a:rPr>
              <a:t>and</a:t>
            </a:r>
          </a:p>
          <a:p>
            <a:pPr marL="898525" indent="-541338">
              <a:buFont typeface="Wingdings" panose="05000000000000000000" pitchFamily="2" charset="2"/>
              <a:buChar char="Ø"/>
            </a:pPr>
            <a:r>
              <a:rPr lang="en-GB" sz="2300" dirty="0" err="1" smtClean="0">
                <a:latin typeface="Verdana" panose="020B0604030504040204" pitchFamily="34" charset="0"/>
                <a:ea typeface="Verdana" panose="020B0604030504040204" pitchFamily="34" charset="0"/>
                <a:cs typeface="Tahoma" panose="020B0604030504040204" pitchFamily="34" charset="0"/>
              </a:rPr>
              <a:t>Mutare</a:t>
            </a:r>
            <a:r>
              <a:rPr lang="en-GB" sz="2300" dirty="0" smtClean="0">
                <a:latin typeface="Verdana" panose="020B0604030504040204" pitchFamily="34" charset="0"/>
                <a:ea typeface="Verdana" panose="020B0604030504040204" pitchFamily="34" charset="0"/>
                <a:cs typeface="Tahoma" panose="020B0604030504040204" pitchFamily="34" charset="0"/>
              </a:rPr>
              <a:t> </a:t>
            </a:r>
            <a:r>
              <a:rPr lang="en-GB" sz="2300" dirty="0">
                <a:latin typeface="Verdana" panose="020B0604030504040204" pitchFamily="34" charset="0"/>
                <a:ea typeface="Verdana" panose="020B0604030504040204" pitchFamily="34" charset="0"/>
                <a:cs typeface="Tahoma" panose="020B0604030504040204" pitchFamily="34" charset="0"/>
              </a:rPr>
              <a:t>Special Economic Zone, which will focus on diamond cutting and polishing.</a:t>
            </a:r>
          </a:p>
        </p:txBody>
      </p:sp>
      <p:sp>
        <p:nvSpPr>
          <p:cNvPr id="4" name="object 5"/>
          <p:cNvSpPr txBox="1"/>
          <p:nvPr/>
        </p:nvSpPr>
        <p:spPr>
          <a:xfrm>
            <a:off x="10515600" y="570992"/>
            <a:ext cx="533400" cy="443070"/>
          </a:xfrm>
          <a:prstGeom prst="rect">
            <a:avLst/>
          </a:prstGeom>
        </p:spPr>
        <p:txBody>
          <a:bodyPr vert="horz" wrap="square" lIns="0" tIns="12065" rIns="0" bIns="0" rtlCol="0">
            <a:spAutoFit/>
          </a:bodyPr>
          <a:lstStyle/>
          <a:p>
            <a:pPr marL="12700">
              <a:lnSpc>
                <a:spcPct val="100000"/>
              </a:lnSpc>
              <a:spcBef>
                <a:spcPts val="95"/>
              </a:spcBef>
            </a:pPr>
            <a:r>
              <a:rPr lang="en-ZW" sz="2800" spc="-235" dirty="0" smtClean="0">
                <a:solidFill>
                  <a:srgbClr val="FFFFFF"/>
                </a:solidFill>
                <a:latin typeface="Verdana"/>
                <a:cs typeface="Verdana"/>
              </a:rPr>
              <a:t>27</a:t>
            </a:r>
            <a:endParaRPr sz="2800" dirty="0">
              <a:latin typeface="Verdana"/>
              <a:cs typeface="Verdana"/>
            </a:endParaRPr>
          </a:p>
        </p:txBody>
      </p:sp>
    </p:spTree>
    <p:extLst>
      <p:ext uri="{BB962C8B-B14F-4D97-AF65-F5344CB8AC3E}">
        <p14:creationId xmlns:p14="http://schemas.microsoft.com/office/powerpoint/2010/main" val="36071737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3932" y="1025093"/>
            <a:ext cx="6867525" cy="574675"/>
          </a:xfrm>
          <a:prstGeom prst="rect">
            <a:avLst/>
          </a:prstGeom>
        </p:spPr>
        <p:txBody>
          <a:bodyPr vert="horz" wrap="square" lIns="0" tIns="12700" rIns="0" bIns="0" rtlCol="0">
            <a:spAutoFit/>
          </a:bodyPr>
          <a:lstStyle/>
          <a:p>
            <a:pPr marL="12700">
              <a:lnSpc>
                <a:spcPct val="100000"/>
              </a:lnSpc>
              <a:spcBef>
                <a:spcPts val="100"/>
              </a:spcBef>
            </a:pPr>
            <a:r>
              <a:rPr sz="3600" spc="-320" dirty="0"/>
              <a:t>Ease </a:t>
            </a:r>
            <a:r>
              <a:rPr sz="3600" spc="-345" dirty="0"/>
              <a:t>of </a:t>
            </a:r>
            <a:r>
              <a:rPr sz="3600" spc="-315" dirty="0"/>
              <a:t>Doing </a:t>
            </a:r>
            <a:r>
              <a:rPr sz="3600" spc="-450" dirty="0"/>
              <a:t>Business</a:t>
            </a:r>
            <a:r>
              <a:rPr sz="3600" spc="60" dirty="0"/>
              <a:t> </a:t>
            </a:r>
            <a:r>
              <a:rPr sz="3600" spc="-450" dirty="0"/>
              <a:t>Reforms</a:t>
            </a:r>
            <a:endParaRPr sz="3600"/>
          </a:p>
        </p:txBody>
      </p:sp>
      <p:sp>
        <p:nvSpPr>
          <p:cNvPr id="3" name="object 3"/>
          <p:cNvSpPr txBox="1"/>
          <p:nvPr/>
        </p:nvSpPr>
        <p:spPr>
          <a:xfrm>
            <a:off x="6288404" y="2632709"/>
            <a:ext cx="5446396" cy="3847207"/>
          </a:xfrm>
          <a:prstGeom prst="rect">
            <a:avLst/>
          </a:prstGeom>
        </p:spPr>
        <p:txBody>
          <a:bodyPr vert="horz" wrap="square" lIns="0" tIns="12700" rIns="0" bIns="0" rtlCol="0">
            <a:spAutoFit/>
          </a:bodyPr>
          <a:lstStyle/>
          <a:p>
            <a:pPr marL="355600" marR="407670" indent="-342900">
              <a:lnSpc>
                <a:spcPct val="100000"/>
              </a:lnSpc>
              <a:spcBef>
                <a:spcPts val="100"/>
              </a:spcBef>
              <a:tabLst>
                <a:tab pos="354965" algn="l"/>
              </a:tabLst>
            </a:pPr>
            <a:r>
              <a:rPr sz="2000" spc="235" dirty="0">
                <a:solidFill>
                  <a:srgbClr val="AF1512"/>
                </a:solidFill>
                <a:latin typeface="Arial"/>
                <a:cs typeface="Arial"/>
              </a:rPr>
              <a:t>	</a:t>
            </a:r>
            <a:r>
              <a:rPr sz="2000" spc="-75" dirty="0">
                <a:solidFill>
                  <a:srgbClr val="404040"/>
                </a:solidFill>
                <a:latin typeface="Verdana"/>
                <a:cs typeface="Verdana"/>
              </a:rPr>
              <a:t>Establishment </a:t>
            </a:r>
            <a:r>
              <a:rPr sz="2000" spc="5" dirty="0">
                <a:solidFill>
                  <a:srgbClr val="404040"/>
                </a:solidFill>
                <a:latin typeface="Verdana"/>
                <a:cs typeface="Verdana"/>
              </a:rPr>
              <a:t>of </a:t>
            </a:r>
            <a:r>
              <a:rPr sz="2000" spc="145" dirty="0">
                <a:solidFill>
                  <a:srgbClr val="404040"/>
                </a:solidFill>
                <a:latin typeface="Verdana"/>
                <a:cs typeface="Verdana"/>
              </a:rPr>
              <a:t>a</a:t>
            </a:r>
            <a:r>
              <a:rPr sz="2000" spc="-420" dirty="0">
                <a:solidFill>
                  <a:srgbClr val="404040"/>
                </a:solidFill>
                <a:latin typeface="Verdana"/>
                <a:cs typeface="Verdana"/>
              </a:rPr>
              <a:t> </a:t>
            </a:r>
            <a:r>
              <a:rPr sz="2000" spc="-40" dirty="0">
                <a:solidFill>
                  <a:srgbClr val="404040"/>
                </a:solidFill>
                <a:latin typeface="Verdana"/>
                <a:cs typeface="Verdana"/>
              </a:rPr>
              <a:t>One-Stop </a:t>
            </a:r>
            <a:r>
              <a:rPr sz="2000" spc="-55" dirty="0">
                <a:solidFill>
                  <a:srgbClr val="404040"/>
                </a:solidFill>
                <a:latin typeface="Verdana"/>
                <a:cs typeface="Verdana"/>
              </a:rPr>
              <a:t>Shop  </a:t>
            </a:r>
            <a:r>
              <a:rPr sz="2000" spc="-85" dirty="0">
                <a:solidFill>
                  <a:srgbClr val="404040"/>
                </a:solidFill>
                <a:latin typeface="Verdana"/>
                <a:cs typeface="Verdana"/>
              </a:rPr>
              <a:t>Investment</a:t>
            </a:r>
            <a:r>
              <a:rPr sz="2000" spc="-125" dirty="0">
                <a:solidFill>
                  <a:srgbClr val="404040"/>
                </a:solidFill>
                <a:latin typeface="Verdana"/>
                <a:cs typeface="Verdana"/>
              </a:rPr>
              <a:t> </a:t>
            </a:r>
            <a:r>
              <a:rPr sz="2000" spc="-5" dirty="0" smtClean="0">
                <a:solidFill>
                  <a:srgbClr val="404040"/>
                </a:solidFill>
                <a:latin typeface="Verdana"/>
                <a:cs typeface="Verdana"/>
              </a:rPr>
              <a:t>Centre</a:t>
            </a:r>
            <a:r>
              <a:rPr lang="en-ZW" sz="2000" spc="-5" dirty="0" smtClean="0">
                <a:solidFill>
                  <a:srgbClr val="404040"/>
                </a:solidFill>
                <a:latin typeface="Verdana"/>
                <a:cs typeface="Verdana"/>
              </a:rPr>
              <a:t>.</a:t>
            </a:r>
          </a:p>
          <a:p>
            <a:pPr marL="355600" marR="407670" indent="-342900">
              <a:lnSpc>
                <a:spcPct val="100000"/>
              </a:lnSpc>
              <a:spcBef>
                <a:spcPts val="100"/>
              </a:spcBef>
              <a:tabLst>
                <a:tab pos="354965" algn="l"/>
              </a:tabLst>
            </a:pPr>
            <a:r>
              <a:rPr lang="en-ZW" sz="2000" spc="235" dirty="0">
                <a:solidFill>
                  <a:srgbClr val="AF1512"/>
                </a:solidFill>
                <a:latin typeface="Arial"/>
                <a:cs typeface="Arial"/>
              </a:rPr>
              <a:t>	</a:t>
            </a:r>
            <a:r>
              <a:rPr lang="en-ZW" sz="2000" spc="-5" dirty="0" smtClean="0">
                <a:solidFill>
                  <a:srgbClr val="404040"/>
                </a:solidFill>
                <a:latin typeface="Verdana"/>
                <a:cs typeface="Verdana"/>
              </a:rPr>
              <a:t>Currently in the process of amalgamating the Joint Venture Unit, Zimbabwe Special Economic Zones Authority and the Zimbabwe Investment Authority into the Zimbabwe Investment and Development Agency.</a:t>
            </a:r>
            <a:endParaRPr sz="2000" dirty="0">
              <a:latin typeface="Verdana"/>
              <a:cs typeface="Verdana"/>
            </a:endParaRPr>
          </a:p>
          <a:p>
            <a:pPr marL="355600" marR="5080" indent="-342900">
              <a:lnSpc>
                <a:spcPct val="100000"/>
              </a:lnSpc>
              <a:spcBef>
                <a:spcPts val="994"/>
              </a:spcBef>
              <a:tabLst>
                <a:tab pos="354965" algn="l"/>
              </a:tabLst>
            </a:pPr>
            <a:r>
              <a:rPr sz="2000" spc="235" dirty="0">
                <a:solidFill>
                  <a:srgbClr val="AF1512"/>
                </a:solidFill>
                <a:latin typeface="Arial"/>
                <a:cs typeface="Arial"/>
              </a:rPr>
              <a:t>	</a:t>
            </a:r>
            <a:r>
              <a:rPr sz="2000" spc="-15" dirty="0">
                <a:solidFill>
                  <a:srgbClr val="404040"/>
                </a:solidFill>
                <a:latin typeface="Verdana"/>
                <a:cs typeface="Verdana"/>
              </a:rPr>
              <a:t>Zimbabwe </a:t>
            </a:r>
            <a:r>
              <a:rPr sz="2000" spc="-85" dirty="0">
                <a:solidFill>
                  <a:srgbClr val="404040"/>
                </a:solidFill>
                <a:latin typeface="Verdana"/>
                <a:cs typeface="Verdana"/>
              </a:rPr>
              <a:t>Investment </a:t>
            </a:r>
            <a:r>
              <a:rPr sz="2000" spc="65" dirty="0">
                <a:solidFill>
                  <a:srgbClr val="404040"/>
                </a:solidFill>
                <a:latin typeface="Verdana"/>
                <a:cs typeface="Verdana"/>
              </a:rPr>
              <a:t>and  </a:t>
            </a:r>
            <a:r>
              <a:rPr sz="2000" dirty="0">
                <a:solidFill>
                  <a:srgbClr val="404040"/>
                </a:solidFill>
                <a:latin typeface="Verdana"/>
                <a:cs typeface="Verdana"/>
              </a:rPr>
              <a:t>Development </a:t>
            </a:r>
            <a:r>
              <a:rPr sz="2000" spc="60" dirty="0">
                <a:solidFill>
                  <a:srgbClr val="404040"/>
                </a:solidFill>
                <a:latin typeface="Verdana"/>
                <a:cs typeface="Verdana"/>
              </a:rPr>
              <a:t>Agency</a:t>
            </a:r>
            <a:r>
              <a:rPr sz="2000" spc="-470" dirty="0">
                <a:solidFill>
                  <a:srgbClr val="404040"/>
                </a:solidFill>
                <a:latin typeface="Verdana"/>
                <a:cs typeface="Verdana"/>
              </a:rPr>
              <a:t> </a:t>
            </a:r>
            <a:r>
              <a:rPr sz="2000" spc="-145" dirty="0">
                <a:solidFill>
                  <a:srgbClr val="404040"/>
                </a:solidFill>
                <a:latin typeface="Verdana"/>
                <a:cs typeface="Verdana"/>
              </a:rPr>
              <a:t>Bill </a:t>
            </a:r>
            <a:r>
              <a:rPr sz="2000" spc="15" dirty="0">
                <a:solidFill>
                  <a:srgbClr val="404040"/>
                </a:solidFill>
                <a:latin typeface="Verdana"/>
                <a:cs typeface="Verdana"/>
              </a:rPr>
              <a:t>now </a:t>
            </a:r>
            <a:r>
              <a:rPr sz="2000" spc="10" dirty="0">
                <a:solidFill>
                  <a:srgbClr val="404040"/>
                </a:solidFill>
                <a:latin typeface="Verdana"/>
                <a:cs typeface="Verdana"/>
              </a:rPr>
              <a:t>before  </a:t>
            </a:r>
            <a:r>
              <a:rPr sz="2000" spc="-35" dirty="0" smtClean="0">
                <a:solidFill>
                  <a:srgbClr val="404040"/>
                </a:solidFill>
                <a:latin typeface="Verdana"/>
                <a:cs typeface="Verdana"/>
              </a:rPr>
              <a:t>Parliament</a:t>
            </a:r>
            <a:r>
              <a:rPr lang="en-ZW" sz="2000" spc="-35" dirty="0" smtClean="0">
                <a:solidFill>
                  <a:srgbClr val="404040"/>
                </a:solidFill>
                <a:latin typeface="Verdana"/>
                <a:cs typeface="Verdana"/>
              </a:rPr>
              <a:t>.</a:t>
            </a:r>
            <a:endParaRPr sz="2000" dirty="0">
              <a:latin typeface="Verdana"/>
              <a:cs typeface="Verdana"/>
            </a:endParaRPr>
          </a:p>
        </p:txBody>
      </p:sp>
      <p:sp>
        <p:nvSpPr>
          <p:cNvPr id="4" name="object 4"/>
          <p:cNvSpPr/>
          <p:nvPr/>
        </p:nvSpPr>
        <p:spPr>
          <a:xfrm>
            <a:off x="502919" y="2307335"/>
            <a:ext cx="5480685" cy="137160"/>
          </a:xfrm>
          <a:custGeom>
            <a:avLst/>
            <a:gdLst/>
            <a:ahLst/>
            <a:cxnLst/>
            <a:rect l="l" t="t" r="r" b="b"/>
            <a:pathLst>
              <a:path w="5480685" h="137160">
                <a:moveTo>
                  <a:pt x="0" y="137160"/>
                </a:moveTo>
                <a:lnTo>
                  <a:pt x="5480304" y="137160"/>
                </a:lnTo>
                <a:lnTo>
                  <a:pt x="5480304" y="0"/>
                </a:lnTo>
                <a:lnTo>
                  <a:pt x="0" y="0"/>
                </a:lnTo>
                <a:lnTo>
                  <a:pt x="0" y="137160"/>
                </a:lnTo>
                <a:close/>
              </a:path>
            </a:pathLst>
          </a:custGeom>
          <a:solidFill>
            <a:srgbClr val="1E5154"/>
          </a:solidFill>
        </p:spPr>
        <p:txBody>
          <a:bodyPr wrap="square" lIns="0" tIns="0" rIns="0" bIns="0" rtlCol="0"/>
          <a:lstStyle/>
          <a:p>
            <a:endParaRPr/>
          </a:p>
        </p:txBody>
      </p:sp>
      <p:sp>
        <p:nvSpPr>
          <p:cNvPr id="5" name="object 5"/>
          <p:cNvSpPr/>
          <p:nvPr/>
        </p:nvSpPr>
        <p:spPr>
          <a:xfrm>
            <a:off x="502919" y="6627876"/>
            <a:ext cx="5480685" cy="108585"/>
          </a:xfrm>
          <a:custGeom>
            <a:avLst/>
            <a:gdLst/>
            <a:ahLst/>
            <a:cxnLst/>
            <a:rect l="l" t="t" r="r" b="b"/>
            <a:pathLst>
              <a:path w="5480685" h="108584">
                <a:moveTo>
                  <a:pt x="0" y="108204"/>
                </a:moveTo>
                <a:lnTo>
                  <a:pt x="5480304" y="108204"/>
                </a:lnTo>
                <a:lnTo>
                  <a:pt x="5480304" y="0"/>
                </a:lnTo>
                <a:lnTo>
                  <a:pt x="0" y="0"/>
                </a:lnTo>
                <a:lnTo>
                  <a:pt x="0" y="108204"/>
                </a:lnTo>
                <a:close/>
              </a:path>
            </a:pathLst>
          </a:custGeom>
          <a:solidFill>
            <a:srgbClr val="1E5154"/>
          </a:solidFill>
        </p:spPr>
        <p:txBody>
          <a:bodyPr wrap="square" lIns="0" tIns="0" rIns="0" bIns="0" rtlCol="0"/>
          <a:lstStyle/>
          <a:p>
            <a:endParaRPr/>
          </a:p>
        </p:txBody>
      </p:sp>
      <p:sp>
        <p:nvSpPr>
          <p:cNvPr id="6" name="object 6"/>
          <p:cNvSpPr/>
          <p:nvPr/>
        </p:nvSpPr>
        <p:spPr>
          <a:xfrm>
            <a:off x="502919" y="2444495"/>
            <a:ext cx="5480685" cy="4183379"/>
          </a:xfrm>
          <a:custGeom>
            <a:avLst/>
            <a:gdLst/>
            <a:ahLst/>
            <a:cxnLst/>
            <a:rect l="l" t="t" r="r" b="b"/>
            <a:pathLst>
              <a:path w="5480685" h="4183379">
                <a:moveTo>
                  <a:pt x="0" y="4183379"/>
                </a:moveTo>
                <a:lnTo>
                  <a:pt x="5480304" y="4183379"/>
                </a:lnTo>
                <a:lnTo>
                  <a:pt x="5480304" y="0"/>
                </a:lnTo>
                <a:lnTo>
                  <a:pt x="0" y="0"/>
                </a:lnTo>
                <a:lnTo>
                  <a:pt x="0" y="4183379"/>
                </a:lnTo>
                <a:close/>
              </a:path>
            </a:pathLst>
          </a:custGeom>
          <a:solidFill>
            <a:srgbClr val="FFFFFF"/>
          </a:solidFill>
        </p:spPr>
        <p:txBody>
          <a:bodyPr wrap="square" lIns="0" tIns="0" rIns="0" bIns="0" rtlCol="0"/>
          <a:lstStyle/>
          <a:p>
            <a:endParaRPr/>
          </a:p>
        </p:txBody>
      </p:sp>
      <p:sp>
        <p:nvSpPr>
          <p:cNvPr id="7" name="object 7"/>
          <p:cNvSpPr/>
          <p:nvPr/>
        </p:nvSpPr>
        <p:spPr>
          <a:xfrm>
            <a:off x="885444" y="3102864"/>
            <a:ext cx="5058917" cy="1439418"/>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602995" y="3184601"/>
            <a:ext cx="217170" cy="1414145"/>
          </a:xfrm>
          <a:prstGeom prst="rect">
            <a:avLst/>
          </a:prstGeom>
        </p:spPr>
        <p:txBody>
          <a:bodyPr vert="horz" wrap="square" lIns="0" tIns="12700" rIns="0" bIns="0" rtlCol="0">
            <a:spAutoFit/>
          </a:bodyPr>
          <a:lstStyle/>
          <a:p>
            <a:pPr marL="139065">
              <a:lnSpc>
                <a:spcPct val="100000"/>
              </a:lnSpc>
              <a:spcBef>
                <a:spcPts val="100"/>
              </a:spcBef>
            </a:pPr>
            <a:r>
              <a:rPr sz="900" spc="-75" dirty="0">
                <a:solidFill>
                  <a:srgbClr val="585858"/>
                </a:solidFill>
                <a:latin typeface="Verdana"/>
                <a:cs typeface="Verdana"/>
              </a:rPr>
              <a:t>0</a:t>
            </a:r>
            <a:endParaRPr sz="900">
              <a:latin typeface="Verdana"/>
              <a:cs typeface="Verdana"/>
            </a:endParaRPr>
          </a:p>
          <a:p>
            <a:pPr marL="75565">
              <a:lnSpc>
                <a:spcPct val="100000"/>
              </a:lnSpc>
              <a:spcBef>
                <a:spcPts val="15"/>
              </a:spcBef>
            </a:pPr>
            <a:r>
              <a:rPr sz="900" spc="-70" dirty="0">
                <a:solidFill>
                  <a:srgbClr val="585858"/>
                </a:solidFill>
                <a:latin typeface="Verdana"/>
                <a:cs typeface="Verdana"/>
              </a:rPr>
              <a:t>20</a:t>
            </a:r>
            <a:endParaRPr sz="900">
              <a:latin typeface="Verdana"/>
              <a:cs typeface="Verdana"/>
            </a:endParaRPr>
          </a:p>
          <a:p>
            <a:pPr marL="75565">
              <a:lnSpc>
                <a:spcPct val="100000"/>
              </a:lnSpc>
              <a:spcBef>
                <a:spcPts val="15"/>
              </a:spcBef>
            </a:pPr>
            <a:r>
              <a:rPr sz="900" spc="-70" dirty="0">
                <a:solidFill>
                  <a:srgbClr val="585858"/>
                </a:solidFill>
                <a:latin typeface="Verdana"/>
                <a:cs typeface="Verdana"/>
              </a:rPr>
              <a:t>40</a:t>
            </a:r>
            <a:endParaRPr sz="900">
              <a:latin typeface="Verdana"/>
              <a:cs typeface="Verdana"/>
            </a:endParaRPr>
          </a:p>
          <a:p>
            <a:pPr marL="75565">
              <a:lnSpc>
                <a:spcPct val="100000"/>
              </a:lnSpc>
              <a:spcBef>
                <a:spcPts val="15"/>
              </a:spcBef>
            </a:pPr>
            <a:r>
              <a:rPr sz="900" spc="-70" dirty="0">
                <a:solidFill>
                  <a:srgbClr val="585858"/>
                </a:solidFill>
                <a:latin typeface="Verdana"/>
                <a:cs typeface="Verdana"/>
              </a:rPr>
              <a:t>60</a:t>
            </a:r>
            <a:endParaRPr sz="900">
              <a:latin typeface="Verdana"/>
              <a:cs typeface="Verdana"/>
            </a:endParaRPr>
          </a:p>
          <a:p>
            <a:pPr marL="75565">
              <a:lnSpc>
                <a:spcPct val="100000"/>
              </a:lnSpc>
              <a:spcBef>
                <a:spcPts val="15"/>
              </a:spcBef>
            </a:pPr>
            <a:r>
              <a:rPr sz="900" spc="-70" dirty="0">
                <a:solidFill>
                  <a:srgbClr val="585858"/>
                </a:solidFill>
                <a:latin typeface="Verdana"/>
                <a:cs typeface="Verdana"/>
              </a:rPr>
              <a:t>80</a:t>
            </a:r>
            <a:endParaRPr sz="900">
              <a:latin typeface="Verdana"/>
              <a:cs typeface="Verdana"/>
            </a:endParaRPr>
          </a:p>
          <a:p>
            <a:pPr marL="12700">
              <a:lnSpc>
                <a:spcPct val="100000"/>
              </a:lnSpc>
              <a:spcBef>
                <a:spcPts val="15"/>
              </a:spcBef>
            </a:pPr>
            <a:r>
              <a:rPr sz="900" spc="-75" dirty="0">
                <a:solidFill>
                  <a:srgbClr val="585858"/>
                </a:solidFill>
                <a:latin typeface="Verdana"/>
                <a:cs typeface="Verdana"/>
              </a:rPr>
              <a:t>1</a:t>
            </a:r>
            <a:r>
              <a:rPr sz="900" spc="-85" dirty="0">
                <a:solidFill>
                  <a:srgbClr val="585858"/>
                </a:solidFill>
                <a:latin typeface="Verdana"/>
                <a:cs typeface="Verdana"/>
              </a:rPr>
              <a:t>0</a:t>
            </a:r>
            <a:r>
              <a:rPr sz="900" spc="-75" dirty="0">
                <a:solidFill>
                  <a:srgbClr val="585858"/>
                </a:solidFill>
                <a:latin typeface="Verdana"/>
                <a:cs typeface="Verdana"/>
              </a:rPr>
              <a:t>0</a:t>
            </a:r>
            <a:endParaRPr sz="900">
              <a:latin typeface="Verdana"/>
              <a:cs typeface="Verdana"/>
            </a:endParaRPr>
          </a:p>
          <a:p>
            <a:pPr marL="12700">
              <a:lnSpc>
                <a:spcPct val="100000"/>
              </a:lnSpc>
              <a:spcBef>
                <a:spcPts val="15"/>
              </a:spcBef>
            </a:pPr>
            <a:r>
              <a:rPr sz="900" spc="-75" dirty="0">
                <a:solidFill>
                  <a:srgbClr val="585858"/>
                </a:solidFill>
                <a:latin typeface="Verdana"/>
                <a:cs typeface="Verdana"/>
              </a:rPr>
              <a:t>1</a:t>
            </a:r>
            <a:r>
              <a:rPr sz="900" spc="-85" dirty="0">
                <a:solidFill>
                  <a:srgbClr val="585858"/>
                </a:solidFill>
                <a:latin typeface="Verdana"/>
                <a:cs typeface="Verdana"/>
              </a:rPr>
              <a:t>2</a:t>
            </a:r>
            <a:r>
              <a:rPr sz="900" spc="-75" dirty="0">
                <a:solidFill>
                  <a:srgbClr val="585858"/>
                </a:solidFill>
                <a:latin typeface="Verdana"/>
                <a:cs typeface="Verdana"/>
              </a:rPr>
              <a:t>0</a:t>
            </a:r>
            <a:endParaRPr sz="900">
              <a:latin typeface="Verdana"/>
              <a:cs typeface="Verdana"/>
            </a:endParaRPr>
          </a:p>
          <a:p>
            <a:pPr marL="12700">
              <a:lnSpc>
                <a:spcPct val="100000"/>
              </a:lnSpc>
              <a:spcBef>
                <a:spcPts val="10"/>
              </a:spcBef>
            </a:pPr>
            <a:r>
              <a:rPr sz="900" spc="-75" dirty="0">
                <a:solidFill>
                  <a:srgbClr val="585858"/>
                </a:solidFill>
                <a:latin typeface="Verdana"/>
                <a:cs typeface="Verdana"/>
              </a:rPr>
              <a:t>1</a:t>
            </a:r>
            <a:r>
              <a:rPr sz="900" spc="-85" dirty="0">
                <a:solidFill>
                  <a:srgbClr val="585858"/>
                </a:solidFill>
                <a:latin typeface="Verdana"/>
                <a:cs typeface="Verdana"/>
              </a:rPr>
              <a:t>4</a:t>
            </a:r>
            <a:r>
              <a:rPr sz="900" spc="-75" dirty="0">
                <a:solidFill>
                  <a:srgbClr val="585858"/>
                </a:solidFill>
                <a:latin typeface="Verdana"/>
                <a:cs typeface="Verdana"/>
              </a:rPr>
              <a:t>0</a:t>
            </a:r>
            <a:endParaRPr sz="900">
              <a:latin typeface="Verdana"/>
              <a:cs typeface="Verdana"/>
            </a:endParaRPr>
          </a:p>
          <a:p>
            <a:pPr marL="12700">
              <a:lnSpc>
                <a:spcPct val="100000"/>
              </a:lnSpc>
              <a:spcBef>
                <a:spcPts val="15"/>
              </a:spcBef>
            </a:pPr>
            <a:r>
              <a:rPr sz="900" spc="-75" dirty="0">
                <a:solidFill>
                  <a:srgbClr val="585858"/>
                </a:solidFill>
                <a:latin typeface="Verdana"/>
                <a:cs typeface="Verdana"/>
              </a:rPr>
              <a:t>1</a:t>
            </a:r>
            <a:r>
              <a:rPr sz="900" spc="-85" dirty="0">
                <a:solidFill>
                  <a:srgbClr val="585858"/>
                </a:solidFill>
                <a:latin typeface="Verdana"/>
                <a:cs typeface="Verdana"/>
              </a:rPr>
              <a:t>6</a:t>
            </a:r>
            <a:r>
              <a:rPr sz="900" spc="-75" dirty="0">
                <a:solidFill>
                  <a:srgbClr val="585858"/>
                </a:solidFill>
                <a:latin typeface="Verdana"/>
                <a:cs typeface="Verdana"/>
              </a:rPr>
              <a:t>0</a:t>
            </a:r>
            <a:endParaRPr sz="900">
              <a:latin typeface="Verdana"/>
              <a:cs typeface="Verdana"/>
            </a:endParaRPr>
          </a:p>
          <a:p>
            <a:pPr marL="12700">
              <a:lnSpc>
                <a:spcPct val="100000"/>
              </a:lnSpc>
              <a:spcBef>
                <a:spcPts val="15"/>
              </a:spcBef>
            </a:pPr>
            <a:r>
              <a:rPr sz="900" spc="-75" dirty="0">
                <a:solidFill>
                  <a:srgbClr val="585858"/>
                </a:solidFill>
                <a:latin typeface="Verdana"/>
                <a:cs typeface="Verdana"/>
              </a:rPr>
              <a:t>1</a:t>
            </a:r>
            <a:r>
              <a:rPr sz="900" spc="-85" dirty="0">
                <a:solidFill>
                  <a:srgbClr val="585858"/>
                </a:solidFill>
                <a:latin typeface="Verdana"/>
                <a:cs typeface="Verdana"/>
              </a:rPr>
              <a:t>8</a:t>
            </a:r>
            <a:r>
              <a:rPr sz="900" spc="-75" dirty="0">
                <a:solidFill>
                  <a:srgbClr val="585858"/>
                </a:solidFill>
                <a:latin typeface="Verdana"/>
                <a:cs typeface="Verdana"/>
              </a:rPr>
              <a:t>0</a:t>
            </a:r>
            <a:endParaRPr sz="900">
              <a:latin typeface="Verdana"/>
              <a:cs typeface="Verdana"/>
            </a:endParaRPr>
          </a:p>
        </p:txBody>
      </p:sp>
      <p:sp>
        <p:nvSpPr>
          <p:cNvPr id="9" name="object 9"/>
          <p:cNvSpPr/>
          <p:nvPr/>
        </p:nvSpPr>
        <p:spPr>
          <a:xfrm>
            <a:off x="501395" y="4592954"/>
            <a:ext cx="5042154" cy="1278358"/>
          </a:xfrm>
          <a:prstGeom prst="rect">
            <a:avLst/>
          </a:prstGeom>
          <a:blipFill>
            <a:blip r:embed="rId3" cstate="print"/>
            <a:stretch>
              <a:fillRect/>
            </a:stretch>
          </a:blipFill>
        </p:spPr>
        <p:txBody>
          <a:bodyPr wrap="square" lIns="0" tIns="0" rIns="0" bIns="0" rtlCol="0"/>
          <a:lstStyle/>
          <a:p>
            <a:endParaRPr/>
          </a:p>
        </p:txBody>
      </p:sp>
      <p:sp>
        <p:nvSpPr>
          <p:cNvPr id="10" name="object 10"/>
          <p:cNvSpPr txBox="1"/>
          <p:nvPr/>
        </p:nvSpPr>
        <p:spPr>
          <a:xfrm>
            <a:off x="1092809" y="4272153"/>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180</a:t>
            </a:r>
            <a:endParaRPr sz="900">
              <a:latin typeface="Verdana"/>
              <a:cs typeface="Verdana"/>
            </a:endParaRPr>
          </a:p>
        </p:txBody>
      </p:sp>
      <p:sp>
        <p:nvSpPr>
          <p:cNvPr id="11" name="object 11"/>
          <p:cNvSpPr txBox="1"/>
          <p:nvPr/>
        </p:nvSpPr>
        <p:spPr>
          <a:xfrm>
            <a:off x="1575308" y="4237482"/>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175</a:t>
            </a:r>
            <a:endParaRPr sz="900">
              <a:latin typeface="Verdana"/>
              <a:cs typeface="Verdana"/>
            </a:endParaRPr>
          </a:p>
        </p:txBody>
      </p:sp>
      <p:sp>
        <p:nvSpPr>
          <p:cNvPr id="12" name="object 12"/>
          <p:cNvSpPr txBox="1"/>
          <p:nvPr/>
        </p:nvSpPr>
        <p:spPr>
          <a:xfrm>
            <a:off x="2057780" y="4139945"/>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161</a:t>
            </a:r>
            <a:endParaRPr sz="900">
              <a:latin typeface="Verdana"/>
              <a:cs typeface="Verdana"/>
            </a:endParaRPr>
          </a:p>
        </p:txBody>
      </p:sp>
      <p:sp>
        <p:nvSpPr>
          <p:cNvPr id="13" name="object 13"/>
          <p:cNvSpPr txBox="1"/>
          <p:nvPr/>
        </p:nvSpPr>
        <p:spPr>
          <a:xfrm>
            <a:off x="2540635" y="3771645"/>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108</a:t>
            </a:r>
            <a:endParaRPr sz="900">
              <a:latin typeface="Verdana"/>
              <a:cs typeface="Verdana"/>
            </a:endParaRPr>
          </a:p>
        </p:txBody>
      </p:sp>
      <p:sp>
        <p:nvSpPr>
          <p:cNvPr id="14" name="object 14"/>
          <p:cNvSpPr txBox="1"/>
          <p:nvPr/>
        </p:nvSpPr>
        <p:spPr>
          <a:xfrm>
            <a:off x="3023107" y="3750945"/>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105</a:t>
            </a:r>
            <a:endParaRPr sz="900">
              <a:latin typeface="Verdana"/>
              <a:cs typeface="Verdana"/>
            </a:endParaRPr>
          </a:p>
        </p:txBody>
      </p:sp>
      <p:sp>
        <p:nvSpPr>
          <p:cNvPr id="15" name="object 15"/>
          <p:cNvSpPr txBox="1"/>
          <p:nvPr/>
        </p:nvSpPr>
        <p:spPr>
          <a:xfrm>
            <a:off x="3537584" y="3639692"/>
            <a:ext cx="153670"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89</a:t>
            </a:r>
            <a:endParaRPr sz="900">
              <a:latin typeface="Verdana"/>
              <a:cs typeface="Verdana"/>
            </a:endParaRPr>
          </a:p>
        </p:txBody>
      </p:sp>
      <p:sp>
        <p:nvSpPr>
          <p:cNvPr id="16" name="object 16"/>
          <p:cNvSpPr txBox="1"/>
          <p:nvPr/>
        </p:nvSpPr>
        <p:spPr>
          <a:xfrm>
            <a:off x="3988053" y="4014978"/>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143</a:t>
            </a:r>
            <a:endParaRPr sz="900">
              <a:latin typeface="Verdana"/>
              <a:cs typeface="Verdana"/>
            </a:endParaRPr>
          </a:p>
        </p:txBody>
      </p:sp>
      <p:sp>
        <p:nvSpPr>
          <p:cNvPr id="17" name="object 17"/>
          <p:cNvSpPr txBox="1"/>
          <p:nvPr/>
        </p:nvSpPr>
        <p:spPr>
          <a:xfrm>
            <a:off x="4470908" y="4084446"/>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153</a:t>
            </a:r>
            <a:endParaRPr sz="900">
              <a:latin typeface="Verdana"/>
              <a:cs typeface="Verdana"/>
            </a:endParaRPr>
          </a:p>
        </p:txBody>
      </p:sp>
      <p:sp>
        <p:nvSpPr>
          <p:cNvPr id="18" name="object 18"/>
          <p:cNvSpPr txBox="1"/>
          <p:nvPr/>
        </p:nvSpPr>
        <p:spPr>
          <a:xfrm>
            <a:off x="4953380" y="4174617"/>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166</a:t>
            </a:r>
            <a:endParaRPr sz="900">
              <a:latin typeface="Verdana"/>
              <a:cs typeface="Verdana"/>
            </a:endParaRPr>
          </a:p>
        </p:txBody>
      </p:sp>
      <p:sp>
        <p:nvSpPr>
          <p:cNvPr id="19" name="object 19"/>
          <p:cNvSpPr txBox="1"/>
          <p:nvPr/>
        </p:nvSpPr>
        <p:spPr>
          <a:xfrm>
            <a:off x="5435853" y="4098417"/>
            <a:ext cx="217804" cy="162560"/>
          </a:xfrm>
          <a:prstGeom prst="rect">
            <a:avLst/>
          </a:prstGeom>
        </p:spPr>
        <p:txBody>
          <a:bodyPr vert="horz" wrap="square" lIns="0" tIns="12700" rIns="0" bIns="0" rtlCol="0">
            <a:spAutoFit/>
          </a:bodyPr>
          <a:lstStyle/>
          <a:p>
            <a:pPr marL="12700">
              <a:lnSpc>
                <a:spcPct val="100000"/>
              </a:lnSpc>
              <a:spcBef>
                <a:spcPts val="100"/>
              </a:spcBef>
            </a:pPr>
            <a:r>
              <a:rPr sz="900" spc="-70" dirty="0">
                <a:solidFill>
                  <a:srgbClr val="404040"/>
                </a:solidFill>
                <a:latin typeface="Verdana"/>
                <a:cs typeface="Verdana"/>
              </a:rPr>
              <a:t>155</a:t>
            </a:r>
            <a:endParaRPr sz="900">
              <a:latin typeface="Verdana"/>
              <a:cs typeface="Verdana"/>
            </a:endParaRPr>
          </a:p>
        </p:txBody>
      </p:sp>
      <p:sp>
        <p:nvSpPr>
          <p:cNvPr id="20" name="object 20"/>
          <p:cNvSpPr txBox="1"/>
          <p:nvPr/>
        </p:nvSpPr>
        <p:spPr>
          <a:xfrm>
            <a:off x="2428113" y="2595117"/>
            <a:ext cx="3369310" cy="208279"/>
          </a:xfrm>
          <a:prstGeom prst="rect">
            <a:avLst/>
          </a:prstGeom>
        </p:spPr>
        <p:txBody>
          <a:bodyPr vert="horz" wrap="square" lIns="0" tIns="12700" rIns="0" bIns="0" rtlCol="0">
            <a:spAutoFit/>
          </a:bodyPr>
          <a:lstStyle/>
          <a:p>
            <a:pPr marL="12700">
              <a:lnSpc>
                <a:spcPct val="100000"/>
              </a:lnSpc>
              <a:spcBef>
                <a:spcPts val="100"/>
              </a:spcBef>
            </a:pPr>
            <a:r>
              <a:rPr sz="1200" spc="-50" dirty="0">
                <a:latin typeface="Verdana"/>
                <a:cs typeface="Verdana"/>
              </a:rPr>
              <a:t>Rankings </a:t>
            </a:r>
            <a:r>
              <a:rPr sz="1200" spc="5" dirty="0">
                <a:latin typeface="Verdana"/>
                <a:cs typeface="Verdana"/>
              </a:rPr>
              <a:t>on </a:t>
            </a:r>
            <a:r>
              <a:rPr sz="1200" spc="-15" dirty="0">
                <a:latin typeface="Verdana"/>
                <a:cs typeface="Verdana"/>
              </a:rPr>
              <a:t>Doing </a:t>
            </a:r>
            <a:r>
              <a:rPr sz="1200" spc="-105" dirty="0">
                <a:latin typeface="Verdana"/>
                <a:cs typeface="Verdana"/>
              </a:rPr>
              <a:t>Business: </a:t>
            </a:r>
            <a:r>
              <a:rPr sz="1200" spc="-10" dirty="0">
                <a:latin typeface="Verdana"/>
                <a:cs typeface="Verdana"/>
              </a:rPr>
              <a:t>Zimbabwe</a:t>
            </a:r>
            <a:r>
              <a:rPr sz="1200" spc="-310" dirty="0">
                <a:latin typeface="Verdana"/>
                <a:cs typeface="Verdana"/>
              </a:rPr>
              <a:t> </a:t>
            </a:r>
            <a:r>
              <a:rPr sz="1200" spc="-110" dirty="0">
                <a:latin typeface="Verdana"/>
                <a:cs typeface="Verdana"/>
              </a:rPr>
              <a:t>(2018)</a:t>
            </a:r>
            <a:endParaRPr sz="1200">
              <a:latin typeface="Verdana"/>
              <a:cs typeface="Verdana"/>
            </a:endParaRPr>
          </a:p>
        </p:txBody>
      </p:sp>
      <p:sp>
        <p:nvSpPr>
          <p:cNvPr id="21" name="object 21"/>
          <p:cNvSpPr/>
          <p:nvPr/>
        </p:nvSpPr>
        <p:spPr>
          <a:xfrm>
            <a:off x="502919" y="2307335"/>
            <a:ext cx="5480685" cy="4429125"/>
          </a:xfrm>
          <a:custGeom>
            <a:avLst/>
            <a:gdLst/>
            <a:ahLst/>
            <a:cxnLst/>
            <a:rect l="l" t="t" r="r" b="b"/>
            <a:pathLst>
              <a:path w="5480685" h="4429125">
                <a:moveTo>
                  <a:pt x="0" y="4428744"/>
                </a:moveTo>
                <a:lnTo>
                  <a:pt x="5480304" y="4428744"/>
                </a:lnTo>
                <a:lnTo>
                  <a:pt x="5480304" y="0"/>
                </a:lnTo>
                <a:lnTo>
                  <a:pt x="0" y="0"/>
                </a:lnTo>
                <a:lnTo>
                  <a:pt x="0" y="4428744"/>
                </a:lnTo>
                <a:close/>
              </a:path>
            </a:pathLst>
          </a:custGeom>
          <a:ln w="9144">
            <a:solidFill>
              <a:srgbClr val="D9D9D9"/>
            </a:solidFill>
          </a:ln>
        </p:spPr>
        <p:txBody>
          <a:bodyPr wrap="square" lIns="0" tIns="0" rIns="0" bIns="0" rtlCol="0"/>
          <a:lstStyle/>
          <a:p>
            <a:endParaRPr/>
          </a:p>
        </p:txBody>
      </p:sp>
      <p:sp>
        <p:nvSpPr>
          <p:cNvPr id="22" name="object 22"/>
          <p:cNvSpPr txBox="1"/>
          <p:nvPr/>
        </p:nvSpPr>
        <p:spPr>
          <a:xfrm>
            <a:off x="10437876" y="1270"/>
            <a:ext cx="685800" cy="1043234"/>
          </a:xfrm>
          <a:prstGeom prst="rect">
            <a:avLst/>
          </a:prstGeom>
          <a:solidFill>
            <a:srgbClr val="AF1512"/>
          </a:solidFill>
        </p:spPr>
        <p:txBody>
          <a:bodyPr vert="horz" wrap="square" lIns="0" tIns="4445" rIns="0" bIns="0" rtlCol="0">
            <a:spAutoFit/>
          </a:bodyPr>
          <a:lstStyle/>
          <a:p>
            <a:pPr>
              <a:lnSpc>
                <a:spcPct val="100000"/>
              </a:lnSpc>
              <a:spcBef>
                <a:spcPts val="35"/>
              </a:spcBef>
            </a:pPr>
            <a:endParaRPr sz="3950" dirty="0">
              <a:latin typeface="Times New Roman"/>
              <a:cs typeface="Times New Roman"/>
            </a:endParaRPr>
          </a:p>
          <a:p>
            <a:pPr marL="137795">
              <a:lnSpc>
                <a:spcPct val="100000"/>
              </a:lnSpc>
              <a:spcBef>
                <a:spcPts val="5"/>
              </a:spcBef>
            </a:pPr>
            <a:r>
              <a:rPr lang="en-ZW" sz="2800" spc="-240" dirty="0" smtClean="0">
                <a:solidFill>
                  <a:srgbClr val="FFFFFF"/>
                </a:solidFill>
                <a:latin typeface="Verdana"/>
                <a:cs typeface="Verdana"/>
              </a:rPr>
              <a:t>2</a:t>
            </a:r>
            <a:r>
              <a:rPr lang="en-ZW" sz="2800" spc="-240" dirty="0" smtClean="0">
                <a:solidFill>
                  <a:srgbClr val="FFFFFF"/>
                </a:solidFill>
                <a:latin typeface="Verdana"/>
                <a:cs typeface="Verdana"/>
              </a:rPr>
              <a:t>8</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0600"/>
            <a:ext cx="10439400" cy="553998"/>
          </a:xfrm>
        </p:spPr>
        <p:txBody>
          <a:bodyPr/>
          <a:lstStyle/>
          <a:p>
            <a:r>
              <a:rPr lang="en-ZW" sz="3600" dirty="0" smtClean="0"/>
              <a:t>Agriculture</a:t>
            </a:r>
            <a:endParaRPr lang="en-ZW" sz="3600" dirty="0"/>
          </a:p>
        </p:txBody>
      </p:sp>
      <p:sp>
        <p:nvSpPr>
          <p:cNvPr id="3" name="Text Placeholder 2"/>
          <p:cNvSpPr>
            <a:spLocks noGrp="1"/>
          </p:cNvSpPr>
          <p:nvPr>
            <p:ph type="body" idx="1"/>
          </p:nvPr>
        </p:nvSpPr>
        <p:spPr>
          <a:xfrm>
            <a:off x="685800" y="2590800"/>
            <a:ext cx="11049000" cy="3693319"/>
          </a:xfrm>
        </p:spPr>
        <p:txBody>
          <a:bodyPr/>
          <a:lstStyle/>
          <a:p>
            <a:pPr marL="285750" indent="-285750">
              <a:buFont typeface="Wingdings" panose="05000000000000000000" pitchFamily="2" charset="2"/>
              <a:buChar char="q"/>
            </a:pPr>
            <a:r>
              <a:rPr lang="en-GB" sz="3000" dirty="0" smtClean="0"/>
              <a:t>Zimbabwe’s </a:t>
            </a:r>
            <a:r>
              <a:rPr lang="en-GB" sz="3000" dirty="0"/>
              <a:t>agricultural sector is flush with </a:t>
            </a:r>
            <a:r>
              <a:rPr lang="en-GB" sz="3000" dirty="0" smtClean="0"/>
              <a:t>investment </a:t>
            </a:r>
            <a:r>
              <a:rPr lang="en-ZW" sz="3000" dirty="0" smtClean="0"/>
              <a:t>opportunities.</a:t>
            </a:r>
          </a:p>
          <a:p>
            <a:pPr marL="285750" indent="-285750">
              <a:buFont typeface="Wingdings" panose="05000000000000000000" pitchFamily="2" charset="2"/>
              <a:buChar char="q"/>
            </a:pPr>
            <a:r>
              <a:rPr lang="en-GB" sz="3000" dirty="0" smtClean="0"/>
              <a:t>Agriculture remains </a:t>
            </a:r>
            <a:r>
              <a:rPr lang="en-GB" sz="3000" dirty="0"/>
              <a:t>a mainstay of the </a:t>
            </a:r>
            <a:r>
              <a:rPr lang="en-GB" sz="3000" dirty="0" smtClean="0"/>
              <a:t>Zimbabwean economy</a:t>
            </a:r>
            <a:r>
              <a:rPr lang="en-GB" sz="3000" dirty="0"/>
              <a:t>, accounting for 10.5% of GDP in 2017 </a:t>
            </a:r>
            <a:r>
              <a:rPr lang="en-GB" sz="3000" dirty="0" smtClean="0"/>
              <a:t>and employing </a:t>
            </a:r>
            <a:r>
              <a:rPr lang="en-GB" sz="3000" dirty="0"/>
              <a:t>60-70% of the </a:t>
            </a:r>
            <a:r>
              <a:rPr lang="en-GB" sz="3000" dirty="0" smtClean="0"/>
              <a:t>workforce.</a:t>
            </a:r>
          </a:p>
          <a:p>
            <a:pPr marL="285750" indent="-285750">
              <a:buFont typeface="Wingdings" panose="05000000000000000000" pitchFamily="2" charset="2"/>
              <a:buChar char="q"/>
            </a:pPr>
            <a:r>
              <a:rPr lang="en-ZW" sz="3000" dirty="0" smtClean="0"/>
              <a:t>The el-</a:t>
            </a:r>
            <a:r>
              <a:rPr lang="en-ZW" sz="3000" dirty="0" err="1" smtClean="0"/>
              <a:t>nino</a:t>
            </a:r>
            <a:r>
              <a:rPr lang="en-ZW" sz="3000" dirty="0" smtClean="0"/>
              <a:t> induced drought during the 2018/2019 agricultural season might see revised forecasts of agricultural output</a:t>
            </a:r>
            <a:endParaRPr lang="en-ZW" sz="3000" dirty="0"/>
          </a:p>
        </p:txBody>
      </p:sp>
      <p:sp>
        <p:nvSpPr>
          <p:cNvPr id="4" name="Rectangle 3"/>
          <p:cNvSpPr/>
          <p:nvPr/>
        </p:nvSpPr>
        <p:spPr>
          <a:xfrm>
            <a:off x="10515600" y="621268"/>
            <a:ext cx="609600" cy="369332"/>
          </a:xfrm>
          <a:prstGeom prst="rect">
            <a:avLst/>
          </a:prstGeom>
        </p:spPr>
        <p:txBody>
          <a:bodyPr wrap="square">
            <a:spAutoFit/>
          </a:bodyPr>
          <a:lstStyle/>
          <a:p>
            <a:r>
              <a:rPr lang="en-ZW" b="1" dirty="0" smtClean="0">
                <a:solidFill>
                  <a:schemeClr val="bg1"/>
                </a:solidFill>
                <a:latin typeface="Tahoma" panose="020B0604030504040204" pitchFamily="34" charset="0"/>
              </a:rPr>
              <a:t>29</a:t>
            </a:r>
            <a:endParaRPr lang="en-ZW" dirty="0">
              <a:solidFill>
                <a:schemeClr val="bg1"/>
              </a:solidFill>
            </a:endParaRPr>
          </a:p>
        </p:txBody>
      </p:sp>
    </p:spTree>
    <p:extLst>
      <p:ext uri="{BB962C8B-B14F-4D97-AF65-F5344CB8AC3E}">
        <p14:creationId xmlns:p14="http://schemas.microsoft.com/office/powerpoint/2010/main" val="1025892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0600"/>
            <a:ext cx="10439400" cy="553998"/>
          </a:xfrm>
        </p:spPr>
        <p:txBody>
          <a:bodyPr/>
          <a:lstStyle/>
          <a:p>
            <a:r>
              <a:rPr lang="en-ZW" sz="3600" dirty="0" smtClean="0"/>
              <a:t>Mining</a:t>
            </a:r>
            <a:endParaRPr lang="en-ZW" sz="3600" dirty="0"/>
          </a:p>
        </p:txBody>
      </p:sp>
      <p:sp>
        <p:nvSpPr>
          <p:cNvPr id="3" name="Text Placeholder 2"/>
          <p:cNvSpPr>
            <a:spLocks noGrp="1"/>
          </p:cNvSpPr>
          <p:nvPr>
            <p:ph type="body" idx="1"/>
          </p:nvPr>
        </p:nvSpPr>
        <p:spPr>
          <a:xfrm>
            <a:off x="685800" y="2590800"/>
            <a:ext cx="11049000" cy="3385542"/>
          </a:xfrm>
        </p:spPr>
        <p:txBody>
          <a:bodyPr/>
          <a:lstStyle/>
          <a:p>
            <a:pPr marL="285750" indent="-285750">
              <a:buFont typeface="Wingdings" panose="05000000000000000000" pitchFamily="2" charset="2"/>
              <a:buChar char="q"/>
            </a:pPr>
            <a:r>
              <a:rPr lang="en-GB" sz="2200" dirty="0" smtClean="0"/>
              <a:t>World-Class </a:t>
            </a:r>
            <a:r>
              <a:rPr lang="en-GB" sz="2200" dirty="0"/>
              <a:t>Geological Endowment: All 40 major </a:t>
            </a:r>
            <a:r>
              <a:rPr lang="en-GB" sz="2200" dirty="0" smtClean="0"/>
              <a:t>minerals </a:t>
            </a:r>
            <a:r>
              <a:rPr lang="en-ZW" sz="2200" dirty="0" smtClean="0"/>
              <a:t>have </a:t>
            </a:r>
            <a:r>
              <a:rPr lang="en-ZW" sz="2200" dirty="0"/>
              <a:t>been </a:t>
            </a:r>
            <a:r>
              <a:rPr lang="en-ZW" sz="2200" dirty="0" smtClean="0"/>
              <a:t>identified.</a:t>
            </a:r>
          </a:p>
          <a:p>
            <a:pPr marL="285750" indent="-285750">
              <a:buFont typeface="Wingdings" panose="05000000000000000000" pitchFamily="2" charset="2"/>
              <a:buChar char="q"/>
            </a:pPr>
            <a:r>
              <a:rPr lang="en-ZW" sz="2200" dirty="0" smtClean="0"/>
              <a:t>Second largest platinum reserves and second largest </a:t>
            </a:r>
            <a:r>
              <a:rPr lang="en-GB" sz="2200" dirty="0" smtClean="0"/>
              <a:t>producer of ferrochrome in Africa.</a:t>
            </a:r>
          </a:p>
          <a:p>
            <a:pPr marL="285750" indent="-285750">
              <a:buFont typeface="Wingdings" panose="05000000000000000000" pitchFamily="2" charset="2"/>
              <a:buChar char="q"/>
            </a:pPr>
            <a:r>
              <a:rPr lang="en-GB" sz="2200" dirty="0" smtClean="0"/>
              <a:t>Zimbabwe </a:t>
            </a:r>
            <a:r>
              <a:rPr lang="en-GB" sz="2200" dirty="0"/>
              <a:t>requires an estimated </a:t>
            </a:r>
            <a:r>
              <a:rPr lang="en-GB" sz="2200" dirty="0" smtClean="0"/>
              <a:t>US$11 billon </a:t>
            </a:r>
            <a:r>
              <a:rPr lang="en-GB" sz="2200" dirty="0"/>
              <a:t>of Capex </a:t>
            </a:r>
            <a:r>
              <a:rPr lang="en-GB" sz="2200" dirty="0" smtClean="0"/>
              <a:t>to </a:t>
            </a:r>
            <a:r>
              <a:rPr lang="en-ZW" sz="2200" dirty="0" smtClean="0"/>
              <a:t>modernise </a:t>
            </a:r>
            <a:r>
              <a:rPr lang="en-ZW" sz="2200" dirty="0"/>
              <a:t>its existing </a:t>
            </a:r>
            <a:r>
              <a:rPr lang="en-ZW" sz="2200" dirty="0" smtClean="0"/>
              <a:t>mines.</a:t>
            </a:r>
          </a:p>
          <a:p>
            <a:pPr marL="285750" indent="-285750">
              <a:buFont typeface="Wingdings" panose="05000000000000000000" pitchFamily="2" charset="2"/>
              <a:buChar char="q"/>
            </a:pPr>
            <a:r>
              <a:rPr lang="en-GB" sz="2200" dirty="0" smtClean="0"/>
              <a:t>Furthermore</a:t>
            </a:r>
            <a:r>
              <a:rPr lang="en-GB" sz="2200" dirty="0"/>
              <a:t>, almost all minerals are exported </a:t>
            </a:r>
            <a:r>
              <a:rPr lang="en-GB" sz="2200" dirty="0" smtClean="0"/>
              <a:t>from Zimbabwe </a:t>
            </a:r>
            <a:r>
              <a:rPr lang="en-GB" sz="2200" dirty="0"/>
              <a:t>in their unprocessed </a:t>
            </a:r>
            <a:r>
              <a:rPr lang="en-GB" sz="2200" dirty="0" smtClean="0"/>
              <a:t>state.  This allows opportunities </a:t>
            </a:r>
            <a:r>
              <a:rPr lang="en-GB" sz="2200" dirty="0"/>
              <a:t>for investors in the value-add stage </a:t>
            </a:r>
            <a:r>
              <a:rPr lang="en-GB" sz="2200" dirty="0" smtClean="0"/>
              <a:t>of </a:t>
            </a:r>
            <a:r>
              <a:rPr lang="en-ZW" sz="2200" dirty="0" smtClean="0"/>
              <a:t>production.</a:t>
            </a:r>
            <a:endParaRPr lang="en-ZW" sz="2200" dirty="0"/>
          </a:p>
          <a:p>
            <a:pPr marL="285750" indent="-285750">
              <a:buFont typeface="Wingdings" panose="05000000000000000000" pitchFamily="2" charset="2"/>
              <a:buChar char="q"/>
            </a:pPr>
            <a:r>
              <a:rPr lang="en-GB" sz="2200" dirty="0" smtClean="0"/>
              <a:t>Zimbabwe’s </a:t>
            </a:r>
            <a:r>
              <a:rPr lang="en-GB" sz="2200" dirty="0"/>
              <a:t>highly anticipated gold sector is on a </a:t>
            </a:r>
            <a:r>
              <a:rPr lang="en-GB" sz="2200" dirty="0" smtClean="0"/>
              <a:t>ten-year growth path.</a:t>
            </a:r>
            <a:endParaRPr lang="en-ZW" sz="2200" dirty="0" smtClean="0"/>
          </a:p>
        </p:txBody>
      </p:sp>
      <p:sp>
        <p:nvSpPr>
          <p:cNvPr id="4" name="Rectangle 3"/>
          <p:cNvSpPr/>
          <p:nvPr/>
        </p:nvSpPr>
        <p:spPr>
          <a:xfrm>
            <a:off x="10515600" y="621268"/>
            <a:ext cx="609600" cy="369332"/>
          </a:xfrm>
          <a:prstGeom prst="rect">
            <a:avLst/>
          </a:prstGeom>
        </p:spPr>
        <p:txBody>
          <a:bodyPr wrap="square">
            <a:spAutoFit/>
          </a:bodyPr>
          <a:lstStyle/>
          <a:p>
            <a:r>
              <a:rPr lang="en-ZW" b="1" dirty="0" smtClean="0">
                <a:solidFill>
                  <a:schemeClr val="bg1"/>
                </a:solidFill>
                <a:latin typeface="Tahoma" panose="020B0604030504040204" pitchFamily="34" charset="0"/>
              </a:rPr>
              <a:t>30</a:t>
            </a:r>
            <a:endParaRPr lang="en-ZW" dirty="0">
              <a:solidFill>
                <a:schemeClr val="bg1"/>
              </a:solidFill>
            </a:endParaRPr>
          </a:p>
        </p:txBody>
      </p:sp>
    </p:spTree>
    <p:extLst>
      <p:ext uri="{BB962C8B-B14F-4D97-AF65-F5344CB8AC3E}">
        <p14:creationId xmlns:p14="http://schemas.microsoft.com/office/powerpoint/2010/main" val="4526728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6700" y="1856232"/>
            <a:ext cx="11325225" cy="4163695"/>
          </a:xfrm>
          <a:custGeom>
            <a:avLst/>
            <a:gdLst/>
            <a:ahLst/>
            <a:cxnLst/>
            <a:rect l="l" t="t" r="r" b="b"/>
            <a:pathLst>
              <a:path w="11325225" h="4163695">
                <a:moveTo>
                  <a:pt x="0" y="4163567"/>
                </a:moveTo>
                <a:lnTo>
                  <a:pt x="11324844" y="4163567"/>
                </a:lnTo>
                <a:lnTo>
                  <a:pt x="11324844" y="0"/>
                </a:lnTo>
                <a:lnTo>
                  <a:pt x="0" y="0"/>
                </a:lnTo>
                <a:lnTo>
                  <a:pt x="0" y="4163567"/>
                </a:lnTo>
                <a:close/>
              </a:path>
            </a:pathLst>
          </a:custGeom>
          <a:solidFill>
            <a:srgbClr val="1E5154"/>
          </a:solidFill>
        </p:spPr>
        <p:txBody>
          <a:bodyPr wrap="square" lIns="0" tIns="0" rIns="0" bIns="0" rtlCol="0"/>
          <a:lstStyle/>
          <a:p>
            <a:endParaRPr/>
          </a:p>
        </p:txBody>
      </p:sp>
      <p:sp>
        <p:nvSpPr>
          <p:cNvPr id="3" name="object 3"/>
          <p:cNvSpPr txBox="1">
            <a:spLocks noGrp="1"/>
          </p:cNvSpPr>
          <p:nvPr>
            <p:ph type="title"/>
          </p:nvPr>
        </p:nvSpPr>
        <p:spPr>
          <a:xfrm>
            <a:off x="266700" y="2133600"/>
            <a:ext cx="11499900" cy="1120820"/>
          </a:xfrm>
          <a:prstGeom prst="rect">
            <a:avLst/>
          </a:prstGeom>
        </p:spPr>
        <p:txBody>
          <a:bodyPr vert="horz" wrap="square" lIns="0" tIns="12700" rIns="0" bIns="0" rtlCol="0">
            <a:spAutoFit/>
          </a:bodyPr>
          <a:lstStyle/>
          <a:p>
            <a:pPr marL="12700" marR="5080" algn="ctr">
              <a:lnSpc>
                <a:spcPct val="100000"/>
              </a:lnSpc>
              <a:spcBef>
                <a:spcPts val="100"/>
              </a:spcBef>
            </a:pPr>
            <a:r>
              <a:rPr spc="-880" dirty="0"/>
              <a:t>Institutional </a:t>
            </a:r>
            <a:r>
              <a:rPr spc="-894" dirty="0" smtClean="0"/>
              <a:t>Reforms</a:t>
            </a:r>
            <a:endParaRPr spc="-894" dirty="0"/>
          </a:p>
        </p:txBody>
      </p:sp>
      <p:sp>
        <p:nvSpPr>
          <p:cNvPr id="4" name="object 4"/>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31</a:t>
            </a:r>
            <a:endParaRPr sz="2800" dirty="0">
              <a:latin typeface="Verdana"/>
              <a:cs typeface="Verdana"/>
            </a:endParaRPr>
          </a:p>
        </p:txBody>
      </p:sp>
    </p:spTree>
    <p:extLst>
      <p:ext uri="{BB962C8B-B14F-4D97-AF65-F5344CB8AC3E}">
        <p14:creationId xmlns:p14="http://schemas.microsoft.com/office/powerpoint/2010/main" val="25939582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533400" y="1030935"/>
            <a:ext cx="11201400" cy="566822"/>
          </a:xfrm>
          <a:prstGeom prst="rect">
            <a:avLst/>
          </a:prstGeom>
        </p:spPr>
        <p:txBody>
          <a:bodyPr vert="horz" wrap="square" lIns="0" tIns="12700" rIns="0" bIns="0" rtlCol="0">
            <a:spAutoFit/>
          </a:bodyPr>
          <a:lstStyle/>
          <a:p>
            <a:pPr marL="12700">
              <a:lnSpc>
                <a:spcPct val="100000"/>
              </a:lnSpc>
              <a:spcBef>
                <a:spcPts val="100"/>
              </a:spcBef>
            </a:pPr>
            <a:r>
              <a:rPr lang="en-ZW" sz="3600" spc="-300" dirty="0" smtClean="0"/>
              <a:t>Legislative</a:t>
            </a:r>
            <a:r>
              <a:rPr sz="3600" spc="-320" dirty="0" smtClean="0"/>
              <a:t> </a:t>
            </a:r>
            <a:r>
              <a:rPr lang="en-ZW" sz="3600" spc="-450" dirty="0" smtClean="0"/>
              <a:t>Agenda</a:t>
            </a:r>
            <a:endParaRPr sz="3600" dirty="0"/>
          </a:p>
        </p:txBody>
      </p:sp>
      <p:sp>
        <p:nvSpPr>
          <p:cNvPr id="4" name="object 4"/>
          <p:cNvSpPr txBox="1"/>
          <p:nvPr/>
        </p:nvSpPr>
        <p:spPr>
          <a:xfrm>
            <a:off x="533400" y="2514600"/>
            <a:ext cx="11201400" cy="4008120"/>
          </a:xfrm>
          <a:prstGeom prst="rect">
            <a:avLst/>
          </a:prstGeom>
        </p:spPr>
        <p:txBody>
          <a:bodyPr vert="horz" wrap="square" lIns="0" tIns="58419" rIns="0" bIns="0" rtlCol="0">
            <a:spAutoFit/>
          </a:bodyPr>
          <a:lstStyle/>
          <a:p>
            <a:pPr marL="355600" marR="5080" indent="-342900">
              <a:lnSpc>
                <a:spcPct val="90000"/>
              </a:lnSpc>
              <a:spcBef>
                <a:spcPts val="459"/>
              </a:spcBef>
            </a:pPr>
            <a:r>
              <a:rPr sz="2400" spc="409" dirty="0">
                <a:solidFill>
                  <a:srgbClr val="AF1512"/>
                </a:solidFill>
                <a:latin typeface="Arial"/>
                <a:cs typeface="Arial"/>
              </a:rPr>
              <a:t></a:t>
            </a:r>
            <a:r>
              <a:rPr sz="2400" spc="-80" dirty="0">
                <a:solidFill>
                  <a:srgbClr val="AF1512"/>
                </a:solidFill>
                <a:latin typeface="Arial"/>
                <a:cs typeface="Arial"/>
              </a:rPr>
              <a:t> </a:t>
            </a:r>
            <a:r>
              <a:rPr sz="3000" spc="40" dirty="0">
                <a:solidFill>
                  <a:srgbClr val="404040"/>
                </a:solidFill>
                <a:latin typeface="Verdana"/>
                <a:cs typeface="Verdana"/>
              </a:rPr>
              <a:t>Repeal</a:t>
            </a:r>
            <a:r>
              <a:rPr sz="3000" spc="-220" dirty="0">
                <a:solidFill>
                  <a:srgbClr val="404040"/>
                </a:solidFill>
                <a:latin typeface="Verdana"/>
                <a:cs typeface="Verdana"/>
              </a:rPr>
              <a:t> </a:t>
            </a:r>
            <a:r>
              <a:rPr sz="3000" spc="15" dirty="0">
                <a:solidFill>
                  <a:srgbClr val="404040"/>
                </a:solidFill>
                <a:latin typeface="Verdana"/>
                <a:cs typeface="Verdana"/>
              </a:rPr>
              <a:t>of</a:t>
            </a:r>
            <a:r>
              <a:rPr sz="3000" spc="-235" dirty="0">
                <a:solidFill>
                  <a:srgbClr val="404040"/>
                </a:solidFill>
                <a:latin typeface="Verdana"/>
                <a:cs typeface="Verdana"/>
              </a:rPr>
              <a:t> </a:t>
            </a:r>
            <a:r>
              <a:rPr sz="3000" dirty="0">
                <a:solidFill>
                  <a:srgbClr val="404040"/>
                </a:solidFill>
                <a:latin typeface="Verdana"/>
                <a:cs typeface="Verdana"/>
              </a:rPr>
              <a:t>Public</a:t>
            </a:r>
            <a:r>
              <a:rPr sz="3000" spc="-229" dirty="0">
                <a:solidFill>
                  <a:srgbClr val="404040"/>
                </a:solidFill>
                <a:latin typeface="Verdana"/>
                <a:cs typeface="Verdana"/>
              </a:rPr>
              <a:t> </a:t>
            </a:r>
            <a:r>
              <a:rPr sz="3000" spc="-40" dirty="0">
                <a:solidFill>
                  <a:srgbClr val="404040"/>
                </a:solidFill>
                <a:latin typeface="Verdana"/>
                <a:cs typeface="Verdana"/>
              </a:rPr>
              <a:t>Order</a:t>
            </a:r>
            <a:r>
              <a:rPr sz="3000" spc="-220" dirty="0">
                <a:solidFill>
                  <a:srgbClr val="404040"/>
                </a:solidFill>
                <a:latin typeface="Verdana"/>
                <a:cs typeface="Verdana"/>
              </a:rPr>
              <a:t> </a:t>
            </a:r>
            <a:r>
              <a:rPr sz="3000" spc="114" dirty="0">
                <a:solidFill>
                  <a:srgbClr val="404040"/>
                </a:solidFill>
                <a:latin typeface="Verdana"/>
                <a:cs typeface="Verdana"/>
              </a:rPr>
              <a:t>and</a:t>
            </a:r>
            <a:r>
              <a:rPr sz="3000" spc="-250" dirty="0">
                <a:solidFill>
                  <a:srgbClr val="404040"/>
                </a:solidFill>
                <a:latin typeface="Verdana"/>
                <a:cs typeface="Verdana"/>
              </a:rPr>
              <a:t> </a:t>
            </a:r>
            <a:r>
              <a:rPr sz="3000" spc="-135" dirty="0">
                <a:solidFill>
                  <a:srgbClr val="404040"/>
                </a:solidFill>
                <a:latin typeface="Verdana"/>
                <a:cs typeface="Verdana"/>
              </a:rPr>
              <a:t>Security</a:t>
            </a:r>
            <a:r>
              <a:rPr sz="3000" spc="-220" dirty="0">
                <a:solidFill>
                  <a:srgbClr val="404040"/>
                </a:solidFill>
                <a:latin typeface="Verdana"/>
                <a:cs typeface="Verdana"/>
              </a:rPr>
              <a:t> </a:t>
            </a:r>
            <a:r>
              <a:rPr sz="3000" spc="125" dirty="0">
                <a:solidFill>
                  <a:srgbClr val="404040"/>
                </a:solidFill>
                <a:latin typeface="Verdana"/>
                <a:cs typeface="Verdana"/>
              </a:rPr>
              <a:t>Act</a:t>
            </a:r>
            <a:r>
              <a:rPr sz="3000" spc="-229" dirty="0">
                <a:solidFill>
                  <a:srgbClr val="404040"/>
                </a:solidFill>
                <a:latin typeface="Verdana"/>
                <a:cs typeface="Verdana"/>
              </a:rPr>
              <a:t> (POSA)  </a:t>
            </a:r>
            <a:r>
              <a:rPr sz="3000" spc="114" dirty="0">
                <a:solidFill>
                  <a:srgbClr val="404040"/>
                </a:solidFill>
                <a:latin typeface="Verdana"/>
                <a:cs typeface="Verdana"/>
              </a:rPr>
              <a:t>and </a:t>
            </a:r>
            <a:r>
              <a:rPr sz="3000" spc="45" dirty="0">
                <a:solidFill>
                  <a:srgbClr val="404040"/>
                </a:solidFill>
                <a:latin typeface="Verdana"/>
                <a:cs typeface="Verdana"/>
              </a:rPr>
              <a:t>Access </a:t>
            </a:r>
            <a:r>
              <a:rPr sz="3000" spc="-10" dirty="0">
                <a:solidFill>
                  <a:srgbClr val="404040"/>
                </a:solidFill>
                <a:latin typeface="Verdana"/>
                <a:cs typeface="Verdana"/>
              </a:rPr>
              <a:t>to </a:t>
            </a:r>
            <a:r>
              <a:rPr sz="3000" spc="-110" dirty="0">
                <a:solidFill>
                  <a:srgbClr val="404040"/>
                </a:solidFill>
                <a:latin typeface="Verdana"/>
                <a:cs typeface="Verdana"/>
              </a:rPr>
              <a:t>Information </a:t>
            </a:r>
            <a:r>
              <a:rPr sz="3000" spc="114" dirty="0">
                <a:solidFill>
                  <a:srgbClr val="404040"/>
                </a:solidFill>
                <a:latin typeface="Verdana"/>
                <a:cs typeface="Verdana"/>
              </a:rPr>
              <a:t>and </a:t>
            </a:r>
            <a:r>
              <a:rPr sz="3000" spc="-25" dirty="0">
                <a:solidFill>
                  <a:srgbClr val="404040"/>
                </a:solidFill>
                <a:latin typeface="Verdana"/>
                <a:cs typeface="Verdana"/>
              </a:rPr>
              <a:t>Protection </a:t>
            </a:r>
            <a:r>
              <a:rPr sz="3000" spc="15" dirty="0">
                <a:solidFill>
                  <a:srgbClr val="404040"/>
                </a:solidFill>
                <a:latin typeface="Verdana"/>
                <a:cs typeface="Verdana"/>
              </a:rPr>
              <a:t>of  </a:t>
            </a:r>
            <a:r>
              <a:rPr sz="3000" spc="-45" dirty="0">
                <a:solidFill>
                  <a:srgbClr val="404040"/>
                </a:solidFill>
                <a:latin typeface="Verdana"/>
                <a:cs typeface="Verdana"/>
              </a:rPr>
              <a:t>Privacy </a:t>
            </a:r>
            <a:r>
              <a:rPr sz="3000" spc="125" dirty="0">
                <a:solidFill>
                  <a:srgbClr val="404040"/>
                </a:solidFill>
                <a:latin typeface="Verdana"/>
                <a:cs typeface="Verdana"/>
              </a:rPr>
              <a:t>Act</a:t>
            </a:r>
            <a:r>
              <a:rPr sz="3000" spc="-425" dirty="0">
                <a:solidFill>
                  <a:srgbClr val="404040"/>
                </a:solidFill>
                <a:latin typeface="Verdana"/>
                <a:cs typeface="Verdana"/>
              </a:rPr>
              <a:t> </a:t>
            </a:r>
            <a:r>
              <a:rPr sz="3000" spc="-150" dirty="0">
                <a:solidFill>
                  <a:srgbClr val="404040"/>
                </a:solidFill>
                <a:latin typeface="Verdana"/>
                <a:cs typeface="Verdana"/>
              </a:rPr>
              <a:t>(AIPPA).</a:t>
            </a:r>
            <a:endParaRPr sz="3000" dirty="0">
              <a:latin typeface="Verdana"/>
              <a:cs typeface="Verdana"/>
            </a:endParaRPr>
          </a:p>
          <a:p>
            <a:pPr marL="355600" marR="1028065" indent="-342900">
              <a:lnSpc>
                <a:spcPts val="3460"/>
              </a:lnSpc>
              <a:spcBef>
                <a:spcPts val="1035"/>
              </a:spcBef>
            </a:pPr>
            <a:r>
              <a:rPr sz="2550" spc="445" dirty="0" smtClean="0">
                <a:solidFill>
                  <a:srgbClr val="AF1512"/>
                </a:solidFill>
                <a:latin typeface="Arial"/>
                <a:cs typeface="Arial"/>
              </a:rPr>
              <a:t></a:t>
            </a:r>
            <a:r>
              <a:rPr sz="3200" spc="30" dirty="0" smtClean="0">
                <a:solidFill>
                  <a:srgbClr val="404040"/>
                </a:solidFill>
                <a:latin typeface="Verdana"/>
                <a:cs typeface="Verdana"/>
              </a:rPr>
              <a:t>Cyber </a:t>
            </a:r>
            <a:r>
              <a:rPr sz="3200" spc="-45" dirty="0">
                <a:solidFill>
                  <a:srgbClr val="404040"/>
                </a:solidFill>
                <a:latin typeface="Verdana"/>
                <a:cs typeface="Verdana"/>
              </a:rPr>
              <a:t>Protection, </a:t>
            </a:r>
            <a:r>
              <a:rPr sz="3200" spc="65" dirty="0">
                <a:solidFill>
                  <a:srgbClr val="404040"/>
                </a:solidFill>
                <a:latin typeface="Verdana"/>
                <a:cs typeface="Verdana"/>
              </a:rPr>
              <a:t>Data </a:t>
            </a:r>
            <a:r>
              <a:rPr sz="3200" spc="-45" dirty="0">
                <a:solidFill>
                  <a:srgbClr val="404040"/>
                </a:solidFill>
                <a:latin typeface="Verdana"/>
                <a:cs typeface="Verdana"/>
              </a:rPr>
              <a:t>Protection,  </a:t>
            </a:r>
            <a:r>
              <a:rPr sz="3200" spc="-40" dirty="0">
                <a:solidFill>
                  <a:srgbClr val="404040"/>
                </a:solidFill>
                <a:latin typeface="Verdana"/>
                <a:cs typeface="Verdana"/>
              </a:rPr>
              <a:t>and </a:t>
            </a:r>
            <a:r>
              <a:rPr sz="3200" spc="-35" dirty="0">
                <a:solidFill>
                  <a:srgbClr val="404040"/>
                </a:solidFill>
                <a:latin typeface="Verdana"/>
                <a:cs typeface="Verdana"/>
              </a:rPr>
              <a:t>Electronic </a:t>
            </a:r>
            <a:r>
              <a:rPr sz="3200" spc="-114" dirty="0">
                <a:solidFill>
                  <a:srgbClr val="404040"/>
                </a:solidFill>
                <a:latin typeface="Verdana"/>
                <a:cs typeface="Verdana"/>
              </a:rPr>
              <a:t>Transactions</a:t>
            </a:r>
            <a:r>
              <a:rPr sz="3200" spc="-390" dirty="0">
                <a:solidFill>
                  <a:srgbClr val="404040"/>
                </a:solidFill>
                <a:latin typeface="Verdana"/>
                <a:cs typeface="Verdana"/>
              </a:rPr>
              <a:t> </a:t>
            </a:r>
            <a:r>
              <a:rPr sz="3200" spc="-275" dirty="0">
                <a:solidFill>
                  <a:srgbClr val="404040"/>
                </a:solidFill>
                <a:latin typeface="Verdana"/>
                <a:cs typeface="Verdana"/>
              </a:rPr>
              <a:t>Bill</a:t>
            </a:r>
            <a:endParaRPr sz="3200" dirty="0">
              <a:latin typeface="Verdana"/>
              <a:cs typeface="Verdana"/>
            </a:endParaRPr>
          </a:p>
          <a:p>
            <a:pPr marL="12700">
              <a:lnSpc>
                <a:spcPct val="100000"/>
              </a:lnSpc>
              <a:spcBef>
                <a:spcPts val="570"/>
              </a:spcBef>
            </a:pPr>
            <a:r>
              <a:rPr sz="2550" spc="445" dirty="0">
                <a:solidFill>
                  <a:srgbClr val="AF1512"/>
                </a:solidFill>
                <a:latin typeface="Arial"/>
                <a:cs typeface="Arial"/>
              </a:rPr>
              <a:t></a:t>
            </a:r>
            <a:r>
              <a:rPr sz="2550" spc="-420" dirty="0">
                <a:solidFill>
                  <a:srgbClr val="AF1512"/>
                </a:solidFill>
                <a:latin typeface="Arial"/>
                <a:cs typeface="Arial"/>
              </a:rPr>
              <a:t> </a:t>
            </a:r>
            <a:r>
              <a:rPr sz="3200" spc="-100" dirty="0">
                <a:solidFill>
                  <a:srgbClr val="404040"/>
                </a:solidFill>
                <a:latin typeface="Verdana"/>
                <a:cs typeface="Verdana"/>
              </a:rPr>
              <a:t>Citizenship </a:t>
            </a:r>
            <a:r>
              <a:rPr sz="3200" spc="-95" dirty="0">
                <a:solidFill>
                  <a:srgbClr val="404040"/>
                </a:solidFill>
                <a:latin typeface="Verdana"/>
                <a:cs typeface="Verdana"/>
              </a:rPr>
              <a:t>laws</a:t>
            </a:r>
            <a:endParaRPr sz="3200" dirty="0">
              <a:latin typeface="Verdana"/>
              <a:cs typeface="Verdana"/>
            </a:endParaRPr>
          </a:p>
          <a:p>
            <a:pPr marL="12700">
              <a:lnSpc>
                <a:spcPct val="100000"/>
              </a:lnSpc>
              <a:spcBef>
                <a:spcPts val="610"/>
              </a:spcBef>
            </a:pPr>
            <a:r>
              <a:rPr sz="2550" spc="445" dirty="0">
                <a:solidFill>
                  <a:srgbClr val="AF1512"/>
                </a:solidFill>
                <a:latin typeface="Arial"/>
                <a:cs typeface="Arial"/>
              </a:rPr>
              <a:t></a:t>
            </a:r>
            <a:r>
              <a:rPr sz="2550" spc="-540" dirty="0">
                <a:solidFill>
                  <a:srgbClr val="AF1512"/>
                </a:solidFill>
                <a:latin typeface="Arial"/>
                <a:cs typeface="Arial"/>
              </a:rPr>
              <a:t> </a:t>
            </a:r>
            <a:r>
              <a:rPr sz="3200" spc="35" dirty="0">
                <a:solidFill>
                  <a:srgbClr val="404040"/>
                </a:solidFill>
                <a:latin typeface="Verdana"/>
                <a:cs typeface="Verdana"/>
              </a:rPr>
              <a:t>Police </a:t>
            </a:r>
            <a:r>
              <a:rPr sz="3200" spc="135" dirty="0">
                <a:solidFill>
                  <a:srgbClr val="404040"/>
                </a:solidFill>
                <a:latin typeface="Verdana"/>
                <a:cs typeface="Verdana"/>
              </a:rPr>
              <a:t>Act</a:t>
            </a:r>
            <a:endParaRPr sz="3200" dirty="0">
              <a:latin typeface="Verdana"/>
              <a:cs typeface="Verdana"/>
            </a:endParaRPr>
          </a:p>
          <a:p>
            <a:pPr marL="12700">
              <a:lnSpc>
                <a:spcPct val="100000"/>
              </a:lnSpc>
              <a:spcBef>
                <a:spcPts val="615"/>
              </a:spcBef>
            </a:pPr>
            <a:r>
              <a:rPr sz="2550" spc="445" dirty="0">
                <a:solidFill>
                  <a:srgbClr val="AF1512"/>
                </a:solidFill>
                <a:latin typeface="Arial"/>
                <a:cs typeface="Arial"/>
              </a:rPr>
              <a:t></a:t>
            </a:r>
            <a:r>
              <a:rPr sz="2550" spc="-450" dirty="0">
                <a:solidFill>
                  <a:srgbClr val="AF1512"/>
                </a:solidFill>
                <a:latin typeface="Arial"/>
                <a:cs typeface="Arial"/>
              </a:rPr>
              <a:t> </a:t>
            </a:r>
            <a:r>
              <a:rPr sz="3200" spc="-45" dirty="0">
                <a:solidFill>
                  <a:srgbClr val="404040"/>
                </a:solidFill>
                <a:latin typeface="Verdana"/>
                <a:cs typeface="Verdana"/>
              </a:rPr>
              <a:t>Political </a:t>
            </a:r>
            <a:r>
              <a:rPr sz="3200" spc="10" dirty="0">
                <a:solidFill>
                  <a:srgbClr val="404040"/>
                </a:solidFill>
                <a:latin typeface="Verdana"/>
                <a:cs typeface="Verdana"/>
              </a:rPr>
              <a:t>Dialogue</a:t>
            </a:r>
            <a:endParaRPr sz="32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3</a:t>
            </a:r>
            <a:r>
              <a:rPr lang="en-ZW" sz="2800" spc="-240" dirty="0" smtClean="0">
                <a:solidFill>
                  <a:srgbClr val="FFFFFF"/>
                </a:solidFill>
                <a:latin typeface="Verdana"/>
                <a:cs typeface="Verdana"/>
              </a:rPr>
              <a:t>2</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457200" y="1143000"/>
            <a:ext cx="11201400" cy="483234"/>
          </a:xfrm>
          <a:prstGeom prst="rect">
            <a:avLst/>
          </a:prstGeom>
        </p:spPr>
        <p:txBody>
          <a:bodyPr vert="horz" wrap="square" lIns="0" tIns="12700" rIns="0" bIns="0" rtlCol="0">
            <a:spAutoFit/>
          </a:bodyPr>
          <a:lstStyle/>
          <a:p>
            <a:pPr marL="12700">
              <a:lnSpc>
                <a:spcPct val="100000"/>
              </a:lnSpc>
              <a:spcBef>
                <a:spcPts val="100"/>
              </a:spcBef>
            </a:pPr>
            <a:r>
              <a:rPr sz="3000" spc="-275" dirty="0"/>
              <a:t>Legislative</a:t>
            </a:r>
            <a:r>
              <a:rPr sz="3000" spc="-235" dirty="0"/>
              <a:t> </a:t>
            </a:r>
            <a:r>
              <a:rPr sz="3000" spc="-135" dirty="0"/>
              <a:t>Agenda</a:t>
            </a:r>
            <a:endParaRPr sz="3000" dirty="0"/>
          </a:p>
        </p:txBody>
      </p:sp>
      <p:sp>
        <p:nvSpPr>
          <p:cNvPr id="4" name="object 4"/>
          <p:cNvSpPr txBox="1"/>
          <p:nvPr/>
        </p:nvSpPr>
        <p:spPr>
          <a:xfrm>
            <a:off x="655726" y="2274919"/>
            <a:ext cx="9726930" cy="4441190"/>
          </a:xfrm>
          <a:prstGeom prst="rect">
            <a:avLst/>
          </a:prstGeom>
        </p:spPr>
        <p:txBody>
          <a:bodyPr vert="horz" wrap="square" lIns="0" tIns="139700" rIns="0" bIns="0" rtlCol="0">
            <a:spAutoFit/>
          </a:bodyPr>
          <a:lstStyle/>
          <a:p>
            <a:pPr marL="338455" indent="-325755">
              <a:lnSpc>
                <a:spcPct val="100000"/>
              </a:lnSpc>
              <a:spcBef>
                <a:spcPts val="1100"/>
              </a:spcBef>
              <a:buClr>
                <a:srgbClr val="AF1512"/>
              </a:buClr>
              <a:buSzPct val="80555"/>
              <a:buAutoNum type="arabicPeriod"/>
              <a:tabLst>
                <a:tab pos="338455" algn="l"/>
                <a:tab pos="339090" algn="l"/>
              </a:tabLst>
            </a:pPr>
            <a:r>
              <a:rPr sz="1800" spc="-50" dirty="0">
                <a:solidFill>
                  <a:srgbClr val="404040"/>
                </a:solidFill>
                <a:latin typeface="Verdana"/>
                <a:cs typeface="Verdana"/>
              </a:rPr>
              <a:t>Indigenisation</a:t>
            </a:r>
            <a:r>
              <a:rPr sz="1800" spc="-180"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25" dirty="0">
                <a:solidFill>
                  <a:srgbClr val="404040"/>
                </a:solidFill>
                <a:latin typeface="Verdana"/>
                <a:cs typeface="Verdana"/>
              </a:rPr>
              <a:t>Economic</a:t>
            </a:r>
            <a:r>
              <a:rPr sz="1800" spc="-160" dirty="0">
                <a:solidFill>
                  <a:srgbClr val="404040"/>
                </a:solidFill>
                <a:latin typeface="Verdana"/>
                <a:cs typeface="Verdana"/>
              </a:rPr>
              <a:t> </a:t>
            </a:r>
            <a:r>
              <a:rPr sz="1800" spc="-30" dirty="0">
                <a:solidFill>
                  <a:srgbClr val="404040"/>
                </a:solidFill>
                <a:latin typeface="Verdana"/>
                <a:cs typeface="Verdana"/>
              </a:rPr>
              <a:t>Empowerment</a:t>
            </a:r>
            <a:r>
              <a:rPr sz="1800" spc="-85" dirty="0">
                <a:solidFill>
                  <a:srgbClr val="404040"/>
                </a:solidFill>
                <a:latin typeface="Verdana"/>
                <a:cs typeface="Verdana"/>
              </a:rPr>
              <a:t> </a:t>
            </a:r>
            <a:r>
              <a:rPr sz="1800" spc="80" dirty="0">
                <a:solidFill>
                  <a:srgbClr val="404040"/>
                </a:solidFill>
                <a:latin typeface="Verdana"/>
                <a:cs typeface="Verdana"/>
              </a:rPr>
              <a:t>Act</a:t>
            </a:r>
            <a:r>
              <a:rPr sz="1800" spc="-155" dirty="0">
                <a:solidFill>
                  <a:srgbClr val="404040"/>
                </a:solidFill>
                <a:latin typeface="Verdana"/>
                <a:cs typeface="Verdana"/>
              </a:rPr>
              <a:t> </a:t>
            </a:r>
            <a:r>
              <a:rPr sz="1800" spc="10" dirty="0">
                <a:solidFill>
                  <a:srgbClr val="404040"/>
                </a:solidFill>
                <a:latin typeface="Verdana"/>
                <a:cs typeface="Verdana"/>
              </a:rPr>
              <a:t>amended;</a:t>
            </a:r>
            <a:endParaRPr sz="1800" dirty="0">
              <a:latin typeface="Verdana"/>
              <a:cs typeface="Verdana"/>
            </a:endParaRPr>
          </a:p>
          <a:p>
            <a:pPr marL="338455" indent="-325755">
              <a:lnSpc>
                <a:spcPct val="100000"/>
              </a:lnSpc>
              <a:spcBef>
                <a:spcPts val="1000"/>
              </a:spcBef>
              <a:buClr>
                <a:srgbClr val="AF1512"/>
              </a:buClr>
              <a:buSzPct val="80555"/>
              <a:buAutoNum type="arabicPeriod"/>
              <a:tabLst>
                <a:tab pos="338455" algn="l"/>
                <a:tab pos="339090" algn="l"/>
              </a:tabLst>
            </a:pPr>
            <a:r>
              <a:rPr sz="1800" spc="-105" dirty="0">
                <a:solidFill>
                  <a:srgbClr val="404040"/>
                </a:solidFill>
                <a:latin typeface="Verdana"/>
                <a:cs typeface="Verdana"/>
              </a:rPr>
              <a:t>The </a:t>
            </a:r>
            <a:r>
              <a:rPr sz="1800" spc="15" dirty="0">
                <a:solidFill>
                  <a:srgbClr val="404040"/>
                </a:solidFill>
                <a:latin typeface="Verdana"/>
                <a:cs typeface="Verdana"/>
              </a:rPr>
              <a:t>companies </a:t>
            </a:r>
            <a:r>
              <a:rPr sz="1800" spc="65" dirty="0">
                <a:solidFill>
                  <a:srgbClr val="404040"/>
                </a:solidFill>
                <a:latin typeface="Verdana"/>
                <a:cs typeface="Verdana"/>
              </a:rPr>
              <a:t>and</a:t>
            </a:r>
            <a:r>
              <a:rPr sz="1800" spc="-390" dirty="0">
                <a:solidFill>
                  <a:srgbClr val="404040"/>
                </a:solidFill>
                <a:latin typeface="Verdana"/>
                <a:cs typeface="Verdana"/>
              </a:rPr>
              <a:t> </a:t>
            </a:r>
            <a:r>
              <a:rPr sz="1800" spc="-35" dirty="0">
                <a:solidFill>
                  <a:srgbClr val="404040"/>
                </a:solidFill>
                <a:latin typeface="Verdana"/>
                <a:cs typeface="Verdana"/>
              </a:rPr>
              <a:t>Other </a:t>
            </a:r>
            <a:r>
              <a:rPr sz="1800" spc="-110" dirty="0">
                <a:solidFill>
                  <a:srgbClr val="404040"/>
                </a:solidFill>
                <a:latin typeface="Verdana"/>
                <a:cs typeface="Verdana"/>
              </a:rPr>
              <a:t>Entities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994"/>
              </a:spcBef>
              <a:buClr>
                <a:srgbClr val="AF1512"/>
              </a:buClr>
              <a:buSzPct val="80555"/>
              <a:buAutoNum type="arabicPeriod"/>
              <a:tabLst>
                <a:tab pos="338455" algn="l"/>
                <a:tab pos="339090" algn="l"/>
              </a:tabLst>
            </a:pPr>
            <a:r>
              <a:rPr sz="1800" spc="-105" dirty="0">
                <a:solidFill>
                  <a:srgbClr val="404040"/>
                </a:solidFill>
                <a:latin typeface="Verdana"/>
                <a:cs typeface="Verdana"/>
              </a:rPr>
              <a:t>The</a:t>
            </a:r>
            <a:r>
              <a:rPr sz="1800" spc="-114" dirty="0">
                <a:solidFill>
                  <a:srgbClr val="404040"/>
                </a:solidFill>
                <a:latin typeface="Verdana"/>
                <a:cs typeface="Verdana"/>
              </a:rPr>
              <a:t> </a:t>
            </a:r>
            <a:r>
              <a:rPr sz="1800" spc="-10" dirty="0">
                <a:solidFill>
                  <a:srgbClr val="404040"/>
                </a:solidFill>
                <a:latin typeface="Verdana"/>
                <a:cs typeface="Verdana"/>
              </a:rPr>
              <a:t>Regional</a:t>
            </a:r>
            <a:r>
              <a:rPr sz="1800" spc="-145" dirty="0">
                <a:solidFill>
                  <a:srgbClr val="404040"/>
                </a:solidFill>
                <a:latin typeface="Verdana"/>
                <a:cs typeface="Verdana"/>
              </a:rPr>
              <a:t> </a:t>
            </a:r>
            <a:r>
              <a:rPr sz="1800" spc="-85" dirty="0">
                <a:solidFill>
                  <a:srgbClr val="404040"/>
                </a:solidFill>
                <a:latin typeface="Verdana"/>
                <a:cs typeface="Verdana"/>
              </a:rPr>
              <a:t>Town</a:t>
            </a:r>
            <a:r>
              <a:rPr sz="1800" spc="-90" dirty="0">
                <a:solidFill>
                  <a:srgbClr val="404040"/>
                </a:solidFill>
                <a:latin typeface="Verdana"/>
                <a:cs typeface="Verdana"/>
              </a:rPr>
              <a:t> </a:t>
            </a:r>
            <a:r>
              <a:rPr sz="1800" spc="65" dirty="0">
                <a:solidFill>
                  <a:srgbClr val="404040"/>
                </a:solidFill>
                <a:latin typeface="Verdana"/>
                <a:cs typeface="Verdana"/>
              </a:rPr>
              <a:t>and</a:t>
            </a:r>
            <a:r>
              <a:rPr sz="1800" spc="-130" dirty="0">
                <a:solidFill>
                  <a:srgbClr val="404040"/>
                </a:solidFill>
                <a:latin typeface="Verdana"/>
                <a:cs typeface="Verdana"/>
              </a:rPr>
              <a:t> </a:t>
            </a:r>
            <a:r>
              <a:rPr sz="1800" spc="-40" dirty="0">
                <a:solidFill>
                  <a:srgbClr val="404040"/>
                </a:solidFill>
                <a:latin typeface="Verdana"/>
                <a:cs typeface="Verdana"/>
              </a:rPr>
              <a:t>Country</a:t>
            </a:r>
            <a:r>
              <a:rPr sz="1800" spc="-114" dirty="0">
                <a:solidFill>
                  <a:srgbClr val="404040"/>
                </a:solidFill>
                <a:latin typeface="Verdana"/>
                <a:cs typeface="Verdana"/>
              </a:rPr>
              <a:t> </a:t>
            </a:r>
            <a:r>
              <a:rPr sz="1800" spc="-25" dirty="0">
                <a:solidFill>
                  <a:srgbClr val="404040"/>
                </a:solidFill>
                <a:latin typeface="Verdana"/>
                <a:cs typeface="Verdana"/>
              </a:rPr>
              <a:t>Planning</a:t>
            </a:r>
            <a:r>
              <a:rPr sz="1800" spc="-140" dirty="0">
                <a:solidFill>
                  <a:srgbClr val="404040"/>
                </a:solidFill>
                <a:latin typeface="Verdana"/>
                <a:cs typeface="Verdana"/>
              </a:rPr>
              <a:t> </a:t>
            </a:r>
            <a:r>
              <a:rPr sz="1800" spc="10" dirty="0">
                <a:solidFill>
                  <a:srgbClr val="404040"/>
                </a:solidFill>
                <a:latin typeface="Verdana"/>
                <a:cs typeface="Verdana"/>
              </a:rPr>
              <a:t>Amendment</a:t>
            </a:r>
            <a:r>
              <a:rPr sz="1800" spc="-120"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1010"/>
              </a:spcBef>
              <a:buClr>
                <a:srgbClr val="AF1512"/>
              </a:buClr>
              <a:buSzPct val="80555"/>
              <a:buAutoNum type="arabicPeriod"/>
              <a:tabLst>
                <a:tab pos="338455" algn="l"/>
                <a:tab pos="339090" algn="l"/>
              </a:tabLst>
            </a:pPr>
            <a:r>
              <a:rPr sz="1800" spc="-105" dirty="0">
                <a:solidFill>
                  <a:srgbClr val="404040"/>
                </a:solidFill>
                <a:latin typeface="Verdana"/>
                <a:cs typeface="Verdana"/>
              </a:rPr>
              <a:t>The</a:t>
            </a:r>
            <a:r>
              <a:rPr sz="1800" spc="-120" dirty="0">
                <a:solidFill>
                  <a:srgbClr val="404040"/>
                </a:solidFill>
                <a:latin typeface="Verdana"/>
                <a:cs typeface="Verdana"/>
              </a:rPr>
              <a:t> </a:t>
            </a:r>
            <a:r>
              <a:rPr sz="1800" spc="-15" dirty="0">
                <a:solidFill>
                  <a:srgbClr val="404040"/>
                </a:solidFill>
                <a:latin typeface="Verdana"/>
                <a:cs typeface="Verdana"/>
              </a:rPr>
              <a:t>Zimbabwe</a:t>
            </a:r>
            <a:r>
              <a:rPr sz="1800" spc="-130" dirty="0">
                <a:solidFill>
                  <a:srgbClr val="404040"/>
                </a:solidFill>
                <a:latin typeface="Verdana"/>
                <a:cs typeface="Verdana"/>
              </a:rPr>
              <a:t> </a:t>
            </a:r>
            <a:r>
              <a:rPr sz="1800" spc="-85" dirty="0">
                <a:solidFill>
                  <a:srgbClr val="404040"/>
                </a:solidFill>
                <a:latin typeface="Verdana"/>
                <a:cs typeface="Verdana"/>
              </a:rPr>
              <a:t>Investment</a:t>
            </a:r>
            <a:r>
              <a:rPr sz="1800" spc="-120" dirty="0">
                <a:solidFill>
                  <a:srgbClr val="404040"/>
                </a:solidFill>
                <a:latin typeface="Verdana"/>
                <a:cs typeface="Verdana"/>
              </a:rPr>
              <a:t> </a:t>
            </a:r>
            <a:r>
              <a:rPr sz="1800" spc="65" dirty="0">
                <a:solidFill>
                  <a:srgbClr val="404040"/>
                </a:solidFill>
                <a:latin typeface="Verdana"/>
                <a:cs typeface="Verdana"/>
              </a:rPr>
              <a:t>and</a:t>
            </a:r>
            <a:r>
              <a:rPr sz="1800" spc="-135" dirty="0">
                <a:solidFill>
                  <a:srgbClr val="404040"/>
                </a:solidFill>
                <a:latin typeface="Verdana"/>
                <a:cs typeface="Verdana"/>
              </a:rPr>
              <a:t> </a:t>
            </a:r>
            <a:r>
              <a:rPr sz="1800" dirty="0">
                <a:solidFill>
                  <a:srgbClr val="404040"/>
                </a:solidFill>
                <a:latin typeface="Verdana"/>
                <a:cs typeface="Verdana"/>
              </a:rPr>
              <a:t>Development</a:t>
            </a:r>
            <a:r>
              <a:rPr sz="1800" spc="-130" dirty="0">
                <a:solidFill>
                  <a:srgbClr val="404040"/>
                </a:solidFill>
                <a:latin typeface="Verdana"/>
                <a:cs typeface="Verdana"/>
              </a:rPr>
              <a:t> </a:t>
            </a:r>
            <a:r>
              <a:rPr sz="1800" spc="60" dirty="0">
                <a:solidFill>
                  <a:srgbClr val="404040"/>
                </a:solidFill>
                <a:latin typeface="Verdana"/>
                <a:cs typeface="Verdana"/>
              </a:rPr>
              <a:t>Agency</a:t>
            </a:r>
            <a:r>
              <a:rPr sz="1800" spc="-145"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994"/>
              </a:spcBef>
              <a:buClr>
                <a:srgbClr val="AF1512"/>
              </a:buClr>
              <a:buSzPct val="80555"/>
              <a:buAutoNum type="arabicPeriod"/>
              <a:tabLst>
                <a:tab pos="338455" algn="l"/>
                <a:tab pos="339090" algn="l"/>
              </a:tabLst>
            </a:pPr>
            <a:r>
              <a:rPr sz="1800" spc="-105" dirty="0">
                <a:solidFill>
                  <a:srgbClr val="404040"/>
                </a:solidFill>
                <a:latin typeface="Verdana"/>
                <a:cs typeface="Verdana"/>
              </a:rPr>
              <a:t>The</a:t>
            </a:r>
            <a:r>
              <a:rPr sz="1800" spc="-114" dirty="0">
                <a:solidFill>
                  <a:srgbClr val="404040"/>
                </a:solidFill>
                <a:latin typeface="Verdana"/>
                <a:cs typeface="Verdana"/>
              </a:rPr>
              <a:t> </a:t>
            </a:r>
            <a:r>
              <a:rPr sz="1800" spc="-55" dirty="0">
                <a:solidFill>
                  <a:srgbClr val="404040"/>
                </a:solidFill>
                <a:latin typeface="Verdana"/>
                <a:cs typeface="Verdana"/>
              </a:rPr>
              <a:t>Citizenship</a:t>
            </a:r>
            <a:r>
              <a:rPr sz="1800" spc="-170" dirty="0">
                <a:solidFill>
                  <a:srgbClr val="404040"/>
                </a:solidFill>
                <a:latin typeface="Verdana"/>
                <a:cs typeface="Verdana"/>
              </a:rPr>
              <a:t> </a:t>
            </a:r>
            <a:r>
              <a:rPr sz="1800" spc="5" dirty="0">
                <a:solidFill>
                  <a:srgbClr val="404040"/>
                </a:solidFill>
                <a:latin typeface="Verdana"/>
                <a:cs typeface="Verdana"/>
              </a:rPr>
              <a:t>of</a:t>
            </a:r>
            <a:r>
              <a:rPr sz="1800" spc="-135" dirty="0">
                <a:solidFill>
                  <a:srgbClr val="404040"/>
                </a:solidFill>
                <a:latin typeface="Verdana"/>
                <a:cs typeface="Verdana"/>
              </a:rPr>
              <a:t> </a:t>
            </a:r>
            <a:r>
              <a:rPr sz="1800" spc="-15" dirty="0">
                <a:solidFill>
                  <a:srgbClr val="404040"/>
                </a:solidFill>
                <a:latin typeface="Verdana"/>
                <a:cs typeface="Verdana"/>
              </a:rPr>
              <a:t>Zimbabwe</a:t>
            </a:r>
            <a:r>
              <a:rPr sz="1800" spc="-125" dirty="0">
                <a:solidFill>
                  <a:srgbClr val="404040"/>
                </a:solidFill>
                <a:latin typeface="Verdana"/>
                <a:cs typeface="Verdana"/>
              </a:rPr>
              <a:t> </a:t>
            </a:r>
            <a:r>
              <a:rPr sz="1800" spc="80" dirty="0">
                <a:solidFill>
                  <a:srgbClr val="404040"/>
                </a:solidFill>
                <a:latin typeface="Verdana"/>
                <a:cs typeface="Verdana"/>
              </a:rPr>
              <a:t>Act</a:t>
            </a:r>
            <a:r>
              <a:rPr sz="1800" spc="-155" dirty="0">
                <a:solidFill>
                  <a:srgbClr val="404040"/>
                </a:solidFill>
                <a:latin typeface="Verdana"/>
                <a:cs typeface="Verdana"/>
              </a:rPr>
              <a:t> </a:t>
            </a:r>
            <a:r>
              <a:rPr sz="1800" spc="65" dirty="0">
                <a:solidFill>
                  <a:srgbClr val="404040"/>
                </a:solidFill>
                <a:latin typeface="Verdana"/>
                <a:cs typeface="Verdana"/>
              </a:rPr>
              <a:t>and</a:t>
            </a:r>
            <a:r>
              <a:rPr sz="1800" spc="-120" dirty="0">
                <a:solidFill>
                  <a:srgbClr val="404040"/>
                </a:solidFill>
                <a:latin typeface="Verdana"/>
                <a:cs typeface="Verdana"/>
              </a:rPr>
              <a:t> </a:t>
            </a:r>
            <a:r>
              <a:rPr sz="1800" spc="-25" dirty="0">
                <a:solidFill>
                  <a:srgbClr val="404040"/>
                </a:solidFill>
                <a:latin typeface="Verdana"/>
                <a:cs typeface="Verdana"/>
              </a:rPr>
              <a:t>the</a:t>
            </a:r>
            <a:r>
              <a:rPr sz="1800" spc="-114" dirty="0">
                <a:solidFill>
                  <a:srgbClr val="404040"/>
                </a:solidFill>
                <a:latin typeface="Verdana"/>
                <a:cs typeface="Verdana"/>
              </a:rPr>
              <a:t> </a:t>
            </a:r>
            <a:r>
              <a:rPr sz="1800" spc="-70" dirty="0">
                <a:solidFill>
                  <a:srgbClr val="404040"/>
                </a:solidFill>
                <a:latin typeface="Verdana"/>
                <a:cs typeface="Verdana"/>
              </a:rPr>
              <a:t>Immigration</a:t>
            </a:r>
            <a:r>
              <a:rPr sz="1800" spc="-175" dirty="0">
                <a:solidFill>
                  <a:srgbClr val="404040"/>
                </a:solidFill>
                <a:latin typeface="Verdana"/>
                <a:cs typeface="Verdana"/>
              </a:rPr>
              <a:t> </a:t>
            </a:r>
            <a:r>
              <a:rPr sz="1800" spc="80" dirty="0">
                <a:solidFill>
                  <a:srgbClr val="404040"/>
                </a:solidFill>
                <a:latin typeface="Verdana"/>
                <a:cs typeface="Verdana"/>
              </a:rPr>
              <a:t>Act</a:t>
            </a:r>
            <a:r>
              <a:rPr sz="1800" spc="-155" dirty="0">
                <a:solidFill>
                  <a:srgbClr val="404040"/>
                </a:solidFill>
                <a:latin typeface="Verdana"/>
                <a:cs typeface="Verdana"/>
              </a:rPr>
              <a:t> </a:t>
            </a:r>
            <a:r>
              <a:rPr sz="1800" spc="-15" dirty="0">
                <a:solidFill>
                  <a:srgbClr val="404040"/>
                </a:solidFill>
                <a:latin typeface="Verdana"/>
                <a:cs typeface="Verdana"/>
              </a:rPr>
              <a:t>to</a:t>
            </a:r>
            <a:r>
              <a:rPr sz="1800" spc="-125" dirty="0">
                <a:solidFill>
                  <a:srgbClr val="404040"/>
                </a:solidFill>
                <a:latin typeface="Verdana"/>
                <a:cs typeface="Verdana"/>
              </a:rPr>
              <a:t> </a:t>
            </a:r>
            <a:r>
              <a:rPr sz="1800" spc="95" dirty="0">
                <a:solidFill>
                  <a:srgbClr val="404040"/>
                </a:solidFill>
                <a:latin typeface="Verdana"/>
                <a:cs typeface="Verdana"/>
              </a:rPr>
              <a:t>be</a:t>
            </a:r>
            <a:r>
              <a:rPr sz="1800" spc="-125" dirty="0">
                <a:solidFill>
                  <a:srgbClr val="404040"/>
                </a:solidFill>
                <a:latin typeface="Verdana"/>
                <a:cs typeface="Verdana"/>
              </a:rPr>
              <a:t> </a:t>
            </a:r>
            <a:r>
              <a:rPr sz="1800" spc="10" dirty="0">
                <a:solidFill>
                  <a:srgbClr val="404040"/>
                </a:solidFill>
                <a:latin typeface="Verdana"/>
                <a:cs typeface="Verdana"/>
              </a:rPr>
              <a:t>amended;</a:t>
            </a:r>
            <a:endParaRPr sz="1800" dirty="0">
              <a:latin typeface="Verdana"/>
              <a:cs typeface="Verdana"/>
            </a:endParaRPr>
          </a:p>
          <a:p>
            <a:pPr marL="338455" indent="-325755">
              <a:lnSpc>
                <a:spcPct val="100000"/>
              </a:lnSpc>
              <a:spcBef>
                <a:spcPts val="1000"/>
              </a:spcBef>
              <a:buClr>
                <a:srgbClr val="AF1512"/>
              </a:buClr>
              <a:buSzPct val="80555"/>
              <a:buAutoNum type="arabicPeriod"/>
              <a:tabLst>
                <a:tab pos="338455" algn="l"/>
                <a:tab pos="339090" algn="l"/>
              </a:tabLst>
            </a:pPr>
            <a:r>
              <a:rPr sz="1800" spc="-105" dirty="0">
                <a:solidFill>
                  <a:srgbClr val="404040"/>
                </a:solidFill>
                <a:latin typeface="Verdana"/>
                <a:cs typeface="Verdana"/>
              </a:rPr>
              <a:t>The </a:t>
            </a:r>
            <a:r>
              <a:rPr sz="1800" spc="-40" dirty="0">
                <a:solidFill>
                  <a:srgbClr val="404040"/>
                </a:solidFill>
                <a:latin typeface="Verdana"/>
                <a:cs typeface="Verdana"/>
              </a:rPr>
              <a:t>Mines </a:t>
            </a:r>
            <a:r>
              <a:rPr sz="1800" spc="65" dirty="0">
                <a:solidFill>
                  <a:srgbClr val="404040"/>
                </a:solidFill>
                <a:latin typeface="Verdana"/>
                <a:cs typeface="Verdana"/>
              </a:rPr>
              <a:t>and</a:t>
            </a:r>
            <a:r>
              <a:rPr sz="1800" spc="-480" dirty="0">
                <a:solidFill>
                  <a:srgbClr val="404040"/>
                </a:solidFill>
                <a:latin typeface="Verdana"/>
                <a:cs typeface="Verdana"/>
              </a:rPr>
              <a:t> </a:t>
            </a:r>
            <a:r>
              <a:rPr sz="1800" spc="-50" dirty="0">
                <a:solidFill>
                  <a:srgbClr val="404040"/>
                </a:solidFill>
                <a:latin typeface="Verdana"/>
                <a:cs typeface="Verdana"/>
              </a:rPr>
              <a:t>Minerals </a:t>
            </a:r>
            <a:r>
              <a:rPr sz="1800" spc="10" dirty="0">
                <a:solidFill>
                  <a:srgbClr val="404040"/>
                </a:solidFill>
                <a:latin typeface="Verdana"/>
                <a:cs typeface="Verdana"/>
              </a:rPr>
              <a:t>Amendment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1005"/>
              </a:spcBef>
              <a:buClr>
                <a:srgbClr val="AF1512"/>
              </a:buClr>
              <a:buSzPct val="80555"/>
              <a:buAutoNum type="arabicPeriod"/>
              <a:tabLst>
                <a:tab pos="338455" algn="l"/>
                <a:tab pos="339090" algn="l"/>
              </a:tabLst>
            </a:pPr>
            <a:r>
              <a:rPr sz="1800" spc="-105" dirty="0">
                <a:solidFill>
                  <a:srgbClr val="404040"/>
                </a:solidFill>
                <a:latin typeface="Verdana"/>
                <a:cs typeface="Verdana"/>
              </a:rPr>
              <a:t>The</a:t>
            </a:r>
            <a:r>
              <a:rPr sz="1800" spc="-114" dirty="0">
                <a:solidFill>
                  <a:srgbClr val="404040"/>
                </a:solidFill>
                <a:latin typeface="Verdana"/>
                <a:cs typeface="Verdana"/>
              </a:rPr>
              <a:t> </a:t>
            </a:r>
            <a:r>
              <a:rPr sz="1800" spc="55" dirty="0">
                <a:solidFill>
                  <a:srgbClr val="404040"/>
                </a:solidFill>
                <a:latin typeface="Verdana"/>
                <a:cs typeface="Verdana"/>
              </a:rPr>
              <a:t>Gold</a:t>
            </a:r>
            <a:r>
              <a:rPr sz="1800" spc="-140" dirty="0">
                <a:solidFill>
                  <a:srgbClr val="404040"/>
                </a:solidFill>
                <a:latin typeface="Verdana"/>
                <a:cs typeface="Verdana"/>
              </a:rPr>
              <a:t> </a:t>
            </a:r>
            <a:r>
              <a:rPr sz="1800" spc="-50" dirty="0">
                <a:solidFill>
                  <a:srgbClr val="404040"/>
                </a:solidFill>
                <a:latin typeface="Verdana"/>
                <a:cs typeface="Verdana"/>
              </a:rPr>
              <a:t>Trade</a:t>
            </a:r>
            <a:r>
              <a:rPr sz="1800" spc="-125" dirty="0">
                <a:solidFill>
                  <a:srgbClr val="404040"/>
                </a:solidFill>
                <a:latin typeface="Verdana"/>
                <a:cs typeface="Verdana"/>
              </a:rPr>
              <a:t> </a:t>
            </a:r>
            <a:r>
              <a:rPr sz="1800" spc="-150" dirty="0">
                <a:solidFill>
                  <a:srgbClr val="404040"/>
                </a:solidFill>
                <a:latin typeface="Verdana"/>
                <a:cs typeface="Verdana"/>
              </a:rPr>
              <a:t>Bill</a:t>
            </a:r>
            <a:r>
              <a:rPr sz="1800" spc="-160" dirty="0">
                <a:solidFill>
                  <a:srgbClr val="404040"/>
                </a:solidFill>
                <a:latin typeface="Verdana"/>
                <a:cs typeface="Verdana"/>
              </a:rPr>
              <a:t> </a:t>
            </a:r>
            <a:r>
              <a:rPr sz="1800" spc="65" dirty="0">
                <a:solidFill>
                  <a:srgbClr val="404040"/>
                </a:solidFill>
                <a:latin typeface="Verdana"/>
                <a:cs typeface="Verdana"/>
              </a:rPr>
              <a:t>and</a:t>
            </a:r>
            <a:r>
              <a:rPr sz="1800" spc="-135" dirty="0">
                <a:solidFill>
                  <a:srgbClr val="404040"/>
                </a:solidFill>
                <a:latin typeface="Verdana"/>
                <a:cs typeface="Verdana"/>
              </a:rPr>
              <a:t> </a:t>
            </a:r>
            <a:r>
              <a:rPr sz="1800" spc="-25" dirty="0">
                <a:solidFill>
                  <a:srgbClr val="404040"/>
                </a:solidFill>
                <a:latin typeface="Verdana"/>
                <a:cs typeface="Verdana"/>
              </a:rPr>
              <a:t>the</a:t>
            </a:r>
            <a:r>
              <a:rPr sz="1800" spc="-105" dirty="0">
                <a:solidFill>
                  <a:srgbClr val="404040"/>
                </a:solidFill>
                <a:latin typeface="Verdana"/>
                <a:cs typeface="Verdana"/>
              </a:rPr>
              <a:t> </a:t>
            </a:r>
            <a:r>
              <a:rPr sz="1800" spc="-35" dirty="0">
                <a:solidFill>
                  <a:srgbClr val="404040"/>
                </a:solidFill>
                <a:latin typeface="Verdana"/>
                <a:cs typeface="Verdana"/>
              </a:rPr>
              <a:t>Precious</a:t>
            </a:r>
            <a:r>
              <a:rPr sz="1800" spc="-145" dirty="0">
                <a:solidFill>
                  <a:srgbClr val="404040"/>
                </a:solidFill>
                <a:latin typeface="Verdana"/>
                <a:cs typeface="Verdana"/>
              </a:rPr>
              <a:t> </a:t>
            </a:r>
            <a:r>
              <a:rPr sz="1800" spc="-95" dirty="0">
                <a:solidFill>
                  <a:srgbClr val="404040"/>
                </a:solidFill>
                <a:latin typeface="Verdana"/>
                <a:cs typeface="Verdana"/>
              </a:rPr>
              <a:t>Stones</a:t>
            </a:r>
            <a:r>
              <a:rPr sz="1800" spc="-114" dirty="0">
                <a:solidFill>
                  <a:srgbClr val="404040"/>
                </a:solidFill>
                <a:latin typeface="Verdana"/>
                <a:cs typeface="Verdana"/>
              </a:rPr>
              <a:t> </a:t>
            </a:r>
            <a:r>
              <a:rPr sz="1800" spc="-50" dirty="0">
                <a:solidFill>
                  <a:srgbClr val="404040"/>
                </a:solidFill>
                <a:latin typeface="Verdana"/>
                <a:cs typeface="Verdana"/>
              </a:rPr>
              <a:t>Trade</a:t>
            </a:r>
            <a:r>
              <a:rPr sz="1800" spc="-125"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1000"/>
              </a:spcBef>
              <a:buClr>
                <a:srgbClr val="AF1512"/>
              </a:buClr>
              <a:buSzPct val="80555"/>
              <a:buAutoNum type="arabicPeriod"/>
              <a:tabLst>
                <a:tab pos="338455" algn="l"/>
                <a:tab pos="339090" algn="l"/>
              </a:tabLst>
            </a:pPr>
            <a:r>
              <a:rPr sz="1800" spc="-105" dirty="0">
                <a:solidFill>
                  <a:srgbClr val="404040"/>
                </a:solidFill>
                <a:latin typeface="Verdana"/>
                <a:cs typeface="Verdana"/>
              </a:rPr>
              <a:t>The</a:t>
            </a:r>
            <a:r>
              <a:rPr sz="1800" spc="-120" dirty="0">
                <a:solidFill>
                  <a:srgbClr val="404040"/>
                </a:solidFill>
                <a:latin typeface="Verdana"/>
                <a:cs typeface="Verdana"/>
              </a:rPr>
              <a:t> </a:t>
            </a:r>
            <a:r>
              <a:rPr sz="1800" spc="-114" dirty="0">
                <a:solidFill>
                  <a:srgbClr val="404040"/>
                </a:solidFill>
                <a:latin typeface="Verdana"/>
                <a:cs typeface="Verdana"/>
              </a:rPr>
              <a:t>Institute </a:t>
            </a:r>
            <a:r>
              <a:rPr sz="1800" spc="5" dirty="0">
                <a:solidFill>
                  <a:srgbClr val="404040"/>
                </a:solidFill>
                <a:latin typeface="Verdana"/>
                <a:cs typeface="Verdana"/>
              </a:rPr>
              <a:t>of</a:t>
            </a:r>
            <a:r>
              <a:rPr sz="1800" spc="-145" dirty="0">
                <a:solidFill>
                  <a:srgbClr val="404040"/>
                </a:solidFill>
                <a:latin typeface="Verdana"/>
                <a:cs typeface="Verdana"/>
              </a:rPr>
              <a:t> </a:t>
            </a:r>
            <a:r>
              <a:rPr sz="1800" spc="5" dirty="0">
                <a:solidFill>
                  <a:srgbClr val="404040"/>
                </a:solidFill>
                <a:latin typeface="Verdana"/>
                <a:cs typeface="Verdana"/>
              </a:rPr>
              <a:t>Education</a:t>
            </a:r>
            <a:r>
              <a:rPr sz="1800" spc="-130" dirty="0">
                <a:solidFill>
                  <a:srgbClr val="404040"/>
                </a:solidFill>
                <a:latin typeface="Verdana"/>
                <a:cs typeface="Verdana"/>
              </a:rPr>
              <a:t> </a:t>
            </a:r>
            <a:r>
              <a:rPr sz="1800" spc="-35" dirty="0">
                <a:solidFill>
                  <a:srgbClr val="404040"/>
                </a:solidFill>
                <a:latin typeface="Verdana"/>
                <a:cs typeface="Verdana"/>
              </a:rPr>
              <a:t>Research,</a:t>
            </a:r>
            <a:r>
              <a:rPr sz="1800" spc="-114" dirty="0">
                <a:solidFill>
                  <a:srgbClr val="404040"/>
                </a:solidFill>
                <a:latin typeface="Verdana"/>
                <a:cs typeface="Verdana"/>
              </a:rPr>
              <a:t> </a:t>
            </a:r>
            <a:r>
              <a:rPr sz="1800" spc="-45" dirty="0">
                <a:solidFill>
                  <a:srgbClr val="404040"/>
                </a:solidFill>
                <a:latin typeface="Verdana"/>
                <a:cs typeface="Verdana"/>
              </a:rPr>
              <a:t>Innovation</a:t>
            </a:r>
            <a:r>
              <a:rPr sz="1800" spc="-165" dirty="0">
                <a:solidFill>
                  <a:srgbClr val="404040"/>
                </a:solidFill>
                <a:latin typeface="Verdana"/>
                <a:cs typeface="Verdana"/>
              </a:rPr>
              <a:t> </a:t>
            </a:r>
            <a:r>
              <a:rPr sz="1800" spc="65" dirty="0">
                <a:solidFill>
                  <a:srgbClr val="404040"/>
                </a:solidFill>
                <a:latin typeface="Verdana"/>
                <a:cs typeface="Verdana"/>
              </a:rPr>
              <a:t>and</a:t>
            </a:r>
            <a:r>
              <a:rPr sz="1800" spc="-130" dirty="0">
                <a:solidFill>
                  <a:srgbClr val="404040"/>
                </a:solidFill>
                <a:latin typeface="Verdana"/>
                <a:cs typeface="Verdana"/>
              </a:rPr>
              <a:t> </a:t>
            </a:r>
            <a:r>
              <a:rPr sz="1800" dirty="0">
                <a:solidFill>
                  <a:srgbClr val="404040"/>
                </a:solidFill>
                <a:latin typeface="Verdana"/>
                <a:cs typeface="Verdana"/>
              </a:rPr>
              <a:t>Development</a:t>
            </a:r>
            <a:r>
              <a:rPr sz="1800" spc="-130"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994"/>
              </a:spcBef>
              <a:buClr>
                <a:srgbClr val="AF1512"/>
              </a:buClr>
              <a:buSzPct val="80555"/>
              <a:buAutoNum type="arabicPeriod"/>
              <a:tabLst>
                <a:tab pos="338455" algn="l"/>
                <a:tab pos="339090" algn="l"/>
              </a:tabLst>
            </a:pPr>
            <a:r>
              <a:rPr sz="1800" spc="-35" dirty="0">
                <a:solidFill>
                  <a:srgbClr val="404040"/>
                </a:solidFill>
                <a:latin typeface="Verdana"/>
                <a:cs typeface="Verdana"/>
              </a:rPr>
              <a:t>Consumer </a:t>
            </a:r>
            <a:r>
              <a:rPr sz="1800" spc="-15" dirty="0">
                <a:solidFill>
                  <a:srgbClr val="404040"/>
                </a:solidFill>
                <a:latin typeface="Verdana"/>
                <a:cs typeface="Verdana"/>
              </a:rPr>
              <a:t>Protection</a:t>
            </a:r>
            <a:r>
              <a:rPr sz="1800" spc="-220"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a:p>
            <a:pPr marL="338455" indent="-325755">
              <a:lnSpc>
                <a:spcPct val="100000"/>
              </a:lnSpc>
              <a:spcBef>
                <a:spcPts val="1010"/>
              </a:spcBef>
              <a:buClr>
                <a:srgbClr val="AF1512"/>
              </a:buClr>
              <a:buSzPct val="80555"/>
              <a:buAutoNum type="arabicPeriod"/>
              <a:tabLst>
                <a:tab pos="339090" algn="l"/>
              </a:tabLst>
            </a:pPr>
            <a:r>
              <a:rPr sz="1800" spc="-15" dirty="0">
                <a:solidFill>
                  <a:srgbClr val="404040"/>
                </a:solidFill>
                <a:latin typeface="Verdana"/>
                <a:cs typeface="Verdana"/>
              </a:rPr>
              <a:t>Zimbabwe</a:t>
            </a:r>
            <a:r>
              <a:rPr sz="1800" spc="-110" dirty="0">
                <a:solidFill>
                  <a:srgbClr val="404040"/>
                </a:solidFill>
                <a:latin typeface="Verdana"/>
                <a:cs typeface="Verdana"/>
              </a:rPr>
              <a:t> </a:t>
            </a:r>
            <a:r>
              <a:rPr sz="1800" spc="75" dirty="0">
                <a:solidFill>
                  <a:srgbClr val="404040"/>
                </a:solidFill>
                <a:latin typeface="Verdana"/>
                <a:cs typeface="Verdana"/>
              </a:rPr>
              <a:t>Media</a:t>
            </a:r>
            <a:r>
              <a:rPr sz="1800" spc="-165" dirty="0">
                <a:solidFill>
                  <a:srgbClr val="404040"/>
                </a:solidFill>
                <a:latin typeface="Verdana"/>
                <a:cs typeface="Verdana"/>
              </a:rPr>
              <a:t> </a:t>
            </a:r>
            <a:r>
              <a:rPr sz="1800" spc="-55" dirty="0">
                <a:solidFill>
                  <a:srgbClr val="404040"/>
                </a:solidFill>
                <a:latin typeface="Verdana"/>
                <a:cs typeface="Verdana"/>
              </a:rPr>
              <a:t>Commission</a:t>
            </a:r>
            <a:r>
              <a:rPr sz="1800" spc="-170" dirty="0">
                <a:solidFill>
                  <a:srgbClr val="404040"/>
                </a:solidFill>
                <a:latin typeface="Verdana"/>
                <a:cs typeface="Verdana"/>
              </a:rPr>
              <a:t> </a:t>
            </a:r>
            <a:r>
              <a:rPr sz="1800" spc="-145" dirty="0">
                <a:solidFill>
                  <a:srgbClr val="404040"/>
                </a:solidFill>
                <a:latin typeface="Verdana"/>
                <a:cs typeface="Verdana"/>
              </a:rPr>
              <a:t>Bill </a:t>
            </a:r>
            <a:r>
              <a:rPr sz="1800" spc="65" dirty="0">
                <a:solidFill>
                  <a:srgbClr val="404040"/>
                </a:solidFill>
                <a:latin typeface="Verdana"/>
                <a:cs typeface="Verdana"/>
              </a:rPr>
              <a:t>and</a:t>
            </a:r>
            <a:r>
              <a:rPr sz="1800" spc="-110" dirty="0">
                <a:solidFill>
                  <a:srgbClr val="404040"/>
                </a:solidFill>
                <a:latin typeface="Verdana"/>
                <a:cs typeface="Verdana"/>
              </a:rPr>
              <a:t> </a:t>
            </a:r>
            <a:r>
              <a:rPr sz="1800" spc="10" dirty="0">
                <a:solidFill>
                  <a:srgbClr val="404040"/>
                </a:solidFill>
                <a:latin typeface="Verdana"/>
                <a:cs typeface="Verdana"/>
              </a:rPr>
              <a:t>amendment</a:t>
            </a:r>
            <a:r>
              <a:rPr sz="1800" spc="-105" dirty="0">
                <a:solidFill>
                  <a:srgbClr val="404040"/>
                </a:solidFill>
                <a:latin typeface="Verdana"/>
                <a:cs typeface="Verdana"/>
              </a:rPr>
              <a:t> </a:t>
            </a:r>
            <a:r>
              <a:rPr sz="1800" spc="5" dirty="0">
                <a:solidFill>
                  <a:srgbClr val="404040"/>
                </a:solidFill>
                <a:latin typeface="Verdana"/>
                <a:cs typeface="Verdana"/>
              </a:rPr>
              <a:t>of</a:t>
            </a:r>
            <a:r>
              <a:rPr sz="1800" spc="-125" dirty="0">
                <a:solidFill>
                  <a:srgbClr val="404040"/>
                </a:solidFill>
                <a:latin typeface="Verdana"/>
                <a:cs typeface="Verdana"/>
              </a:rPr>
              <a:t> </a:t>
            </a:r>
            <a:r>
              <a:rPr sz="1800" spc="-25" dirty="0">
                <a:solidFill>
                  <a:srgbClr val="404040"/>
                </a:solidFill>
                <a:latin typeface="Verdana"/>
                <a:cs typeface="Verdana"/>
              </a:rPr>
              <a:t>the</a:t>
            </a:r>
            <a:r>
              <a:rPr sz="1800" spc="-105" dirty="0">
                <a:solidFill>
                  <a:srgbClr val="404040"/>
                </a:solidFill>
                <a:latin typeface="Verdana"/>
                <a:cs typeface="Verdana"/>
              </a:rPr>
              <a:t> </a:t>
            </a:r>
            <a:r>
              <a:rPr sz="1800" spc="-20" dirty="0">
                <a:solidFill>
                  <a:srgbClr val="404040"/>
                </a:solidFill>
                <a:latin typeface="Verdana"/>
                <a:cs typeface="Verdana"/>
              </a:rPr>
              <a:t>Broadcasting</a:t>
            </a:r>
            <a:r>
              <a:rPr sz="1800" spc="-125" dirty="0">
                <a:solidFill>
                  <a:srgbClr val="404040"/>
                </a:solidFill>
                <a:latin typeface="Verdana"/>
                <a:cs typeface="Verdana"/>
              </a:rPr>
              <a:t> </a:t>
            </a:r>
            <a:r>
              <a:rPr sz="1800" spc="-75" dirty="0">
                <a:solidFill>
                  <a:srgbClr val="404040"/>
                </a:solidFill>
                <a:latin typeface="Verdana"/>
                <a:cs typeface="Verdana"/>
              </a:rPr>
              <a:t>Services</a:t>
            </a:r>
            <a:r>
              <a:rPr sz="1800" spc="-155" dirty="0">
                <a:solidFill>
                  <a:srgbClr val="404040"/>
                </a:solidFill>
                <a:latin typeface="Verdana"/>
                <a:cs typeface="Verdana"/>
              </a:rPr>
              <a:t> </a:t>
            </a:r>
            <a:r>
              <a:rPr sz="1800" spc="-25" dirty="0">
                <a:solidFill>
                  <a:srgbClr val="404040"/>
                </a:solidFill>
                <a:latin typeface="Verdana"/>
                <a:cs typeface="Verdana"/>
              </a:rPr>
              <a:t>Act;</a:t>
            </a:r>
            <a:endParaRPr sz="1800" dirty="0">
              <a:latin typeface="Verdana"/>
              <a:cs typeface="Verdana"/>
            </a:endParaRPr>
          </a:p>
          <a:p>
            <a:pPr marL="338455" indent="-325755">
              <a:lnSpc>
                <a:spcPct val="100000"/>
              </a:lnSpc>
              <a:spcBef>
                <a:spcPts val="994"/>
              </a:spcBef>
              <a:buClr>
                <a:srgbClr val="AF1512"/>
              </a:buClr>
              <a:buSzPct val="80555"/>
              <a:buAutoNum type="arabicPeriod"/>
              <a:tabLst>
                <a:tab pos="339090" algn="l"/>
              </a:tabLst>
            </a:pPr>
            <a:r>
              <a:rPr sz="1800" spc="10" dirty="0">
                <a:solidFill>
                  <a:srgbClr val="404040"/>
                </a:solidFill>
                <a:latin typeface="Verdana"/>
                <a:cs typeface="Verdana"/>
              </a:rPr>
              <a:t>Cyber</a:t>
            </a:r>
            <a:r>
              <a:rPr sz="1800" spc="-125" dirty="0">
                <a:solidFill>
                  <a:srgbClr val="404040"/>
                </a:solidFill>
                <a:latin typeface="Verdana"/>
                <a:cs typeface="Verdana"/>
              </a:rPr>
              <a:t> </a:t>
            </a:r>
            <a:r>
              <a:rPr sz="1800" spc="-20" dirty="0">
                <a:solidFill>
                  <a:srgbClr val="404040"/>
                </a:solidFill>
                <a:latin typeface="Verdana"/>
                <a:cs typeface="Verdana"/>
              </a:rPr>
              <a:t>Crime</a:t>
            </a:r>
            <a:r>
              <a:rPr sz="1800" spc="-160" dirty="0">
                <a:solidFill>
                  <a:srgbClr val="404040"/>
                </a:solidFill>
                <a:latin typeface="Verdana"/>
                <a:cs typeface="Verdana"/>
              </a:rPr>
              <a:t> </a:t>
            </a:r>
            <a:r>
              <a:rPr sz="1800" spc="50" dirty="0">
                <a:solidFill>
                  <a:srgbClr val="404040"/>
                </a:solidFill>
                <a:latin typeface="Verdana"/>
                <a:cs typeface="Verdana"/>
              </a:rPr>
              <a:t>&amp;</a:t>
            </a:r>
            <a:r>
              <a:rPr sz="1800" spc="-135" dirty="0">
                <a:solidFill>
                  <a:srgbClr val="404040"/>
                </a:solidFill>
                <a:latin typeface="Verdana"/>
                <a:cs typeface="Verdana"/>
              </a:rPr>
              <a:t> </a:t>
            </a:r>
            <a:r>
              <a:rPr sz="1800" spc="10" dirty="0">
                <a:solidFill>
                  <a:srgbClr val="404040"/>
                </a:solidFill>
                <a:latin typeface="Verdana"/>
                <a:cs typeface="Verdana"/>
              </a:rPr>
              <a:t>Cyber</a:t>
            </a:r>
            <a:r>
              <a:rPr sz="1800" spc="-135" dirty="0">
                <a:solidFill>
                  <a:srgbClr val="404040"/>
                </a:solidFill>
                <a:latin typeface="Verdana"/>
                <a:cs typeface="Verdana"/>
              </a:rPr>
              <a:t> </a:t>
            </a:r>
            <a:r>
              <a:rPr sz="1800" spc="-80" dirty="0">
                <a:solidFill>
                  <a:srgbClr val="404040"/>
                </a:solidFill>
                <a:latin typeface="Verdana"/>
                <a:cs typeface="Verdana"/>
              </a:rPr>
              <a:t>Security</a:t>
            </a:r>
            <a:r>
              <a:rPr sz="1800" spc="-125" dirty="0">
                <a:solidFill>
                  <a:srgbClr val="404040"/>
                </a:solidFill>
                <a:latin typeface="Verdana"/>
                <a:cs typeface="Verdana"/>
              </a:rPr>
              <a:t> </a:t>
            </a:r>
            <a:r>
              <a:rPr sz="1800" spc="-180" dirty="0">
                <a:solidFill>
                  <a:srgbClr val="404040"/>
                </a:solidFill>
                <a:latin typeface="Verdana"/>
                <a:cs typeface="Verdana"/>
              </a:rPr>
              <a:t>Bill;</a:t>
            </a:r>
            <a:endParaRPr sz="18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3</a:t>
            </a:r>
            <a:r>
              <a:rPr lang="en-ZW" sz="2800" spc="-240" dirty="0" smtClean="0">
                <a:solidFill>
                  <a:srgbClr val="FFFFFF"/>
                </a:solidFill>
                <a:latin typeface="Verdana"/>
                <a:cs typeface="Verdana"/>
              </a:rPr>
              <a:t>3</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32459"/>
            <a:ext cx="2788920" cy="574675"/>
          </a:xfrm>
          <a:prstGeom prst="rect">
            <a:avLst/>
          </a:prstGeom>
        </p:spPr>
        <p:txBody>
          <a:bodyPr vert="horz" wrap="square" lIns="0" tIns="12700" rIns="0" bIns="0" rtlCol="0">
            <a:spAutoFit/>
          </a:bodyPr>
          <a:lstStyle/>
          <a:p>
            <a:pPr marL="12700">
              <a:lnSpc>
                <a:spcPct val="100000"/>
              </a:lnSpc>
              <a:spcBef>
                <a:spcPts val="100"/>
              </a:spcBef>
            </a:pPr>
            <a:r>
              <a:rPr sz="3600" spc="-320" dirty="0"/>
              <a:t>Land</a:t>
            </a:r>
            <a:r>
              <a:rPr sz="3600" spc="-315" dirty="0"/>
              <a:t> </a:t>
            </a:r>
            <a:r>
              <a:rPr sz="3600" spc="-430" dirty="0"/>
              <a:t>Reform</a:t>
            </a:r>
            <a:endParaRPr sz="3600"/>
          </a:p>
        </p:txBody>
      </p:sp>
      <p:sp>
        <p:nvSpPr>
          <p:cNvPr id="4" name="object 4"/>
          <p:cNvSpPr txBox="1"/>
          <p:nvPr/>
        </p:nvSpPr>
        <p:spPr>
          <a:xfrm>
            <a:off x="599338" y="2506217"/>
            <a:ext cx="10829290" cy="3932554"/>
          </a:xfrm>
          <a:prstGeom prst="rect">
            <a:avLst/>
          </a:prstGeom>
        </p:spPr>
        <p:txBody>
          <a:bodyPr vert="horz" wrap="square" lIns="0" tIns="139065" rIns="0" bIns="0" rtlCol="0">
            <a:spAutoFit/>
          </a:bodyPr>
          <a:lstStyle/>
          <a:p>
            <a:pPr marL="12700">
              <a:lnSpc>
                <a:spcPct val="100000"/>
              </a:lnSpc>
              <a:spcBef>
                <a:spcPts val="1095"/>
              </a:spcBef>
              <a:tabLst>
                <a:tab pos="354965" algn="l"/>
              </a:tabLst>
            </a:pPr>
            <a:r>
              <a:rPr sz="1450" spc="235" dirty="0">
                <a:solidFill>
                  <a:srgbClr val="AF1512"/>
                </a:solidFill>
                <a:latin typeface="Arial"/>
                <a:cs typeface="Arial"/>
              </a:rPr>
              <a:t>	</a:t>
            </a:r>
            <a:r>
              <a:rPr sz="1800" spc="-15" dirty="0">
                <a:solidFill>
                  <a:srgbClr val="404040"/>
                </a:solidFill>
                <a:latin typeface="Verdana"/>
                <a:cs typeface="Verdana"/>
              </a:rPr>
              <a:t>Government</a:t>
            </a:r>
            <a:r>
              <a:rPr sz="1800" spc="-120" dirty="0">
                <a:solidFill>
                  <a:srgbClr val="404040"/>
                </a:solidFill>
                <a:latin typeface="Verdana"/>
                <a:cs typeface="Verdana"/>
              </a:rPr>
              <a:t> </a:t>
            </a:r>
            <a:r>
              <a:rPr sz="1800" spc="-180" dirty="0">
                <a:solidFill>
                  <a:srgbClr val="404040"/>
                </a:solidFill>
                <a:latin typeface="Verdana"/>
                <a:cs typeface="Verdana"/>
              </a:rPr>
              <a:t>is</a:t>
            </a:r>
            <a:r>
              <a:rPr sz="1800" spc="-140" dirty="0">
                <a:solidFill>
                  <a:srgbClr val="404040"/>
                </a:solidFill>
                <a:latin typeface="Verdana"/>
                <a:cs typeface="Verdana"/>
              </a:rPr>
              <a:t> </a:t>
            </a:r>
            <a:r>
              <a:rPr sz="1800" spc="20" dirty="0">
                <a:solidFill>
                  <a:srgbClr val="404040"/>
                </a:solidFill>
                <a:latin typeface="Verdana"/>
                <a:cs typeface="Verdana"/>
              </a:rPr>
              <a:t>commited</a:t>
            </a:r>
            <a:r>
              <a:rPr sz="1800" spc="-140" dirty="0">
                <a:solidFill>
                  <a:srgbClr val="404040"/>
                </a:solidFill>
                <a:latin typeface="Verdana"/>
                <a:cs typeface="Verdana"/>
              </a:rPr>
              <a:t> </a:t>
            </a:r>
            <a:r>
              <a:rPr sz="1800" spc="-15" dirty="0">
                <a:solidFill>
                  <a:srgbClr val="404040"/>
                </a:solidFill>
                <a:latin typeface="Verdana"/>
                <a:cs typeface="Verdana"/>
              </a:rPr>
              <a:t>to</a:t>
            </a:r>
            <a:r>
              <a:rPr sz="1800" spc="-120" dirty="0">
                <a:solidFill>
                  <a:srgbClr val="404040"/>
                </a:solidFill>
                <a:latin typeface="Verdana"/>
                <a:cs typeface="Verdana"/>
              </a:rPr>
              <a:t> </a:t>
            </a:r>
            <a:r>
              <a:rPr sz="1800" spc="-25" dirty="0">
                <a:solidFill>
                  <a:srgbClr val="404040"/>
                </a:solidFill>
                <a:latin typeface="Verdana"/>
                <a:cs typeface="Verdana"/>
              </a:rPr>
              <a:t>implement</a:t>
            </a:r>
            <a:r>
              <a:rPr sz="1800" spc="-145" dirty="0">
                <a:solidFill>
                  <a:srgbClr val="404040"/>
                </a:solidFill>
                <a:latin typeface="Verdana"/>
                <a:cs typeface="Verdana"/>
              </a:rPr>
              <a:t> </a:t>
            </a:r>
            <a:r>
              <a:rPr sz="1800" spc="-20" dirty="0">
                <a:solidFill>
                  <a:srgbClr val="404040"/>
                </a:solidFill>
                <a:latin typeface="Verdana"/>
                <a:cs typeface="Verdana"/>
              </a:rPr>
              <a:t>the</a:t>
            </a:r>
            <a:r>
              <a:rPr sz="1800" spc="-110" dirty="0">
                <a:solidFill>
                  <a:srgbClr val="404040"/>
                </a:solidFill>
                <a:latin typeface="Verdana"/>
                <a:cs typeface="Verdana"/>
              </a:rPr>
              <a:t> </a:t>
            </a:r>
            <a:r>
              <a:rPr sz="1800" spc="-50" dirty="0">
                <a:solidFill>
                  <a:srgbClr val="404040"/>
                </a:solidFill>
                <a:latin typeface="Verdana"/>
                <a:cs typeface="Verdana"/>
              </a:rPr>
              <a:t>Constitution</a:t>
            </a:r>
            <a:r>
              <a:rPr sz="1800" spc="-130" dirty="0">
                <a:solidFill>
                  <a:srgbClr val="404040"/>
                </a:solidFill>
                <a:latin typeface="Verdana"/>
                <a:cs typeface="Verdana"/>
              </a:rPr>
              <a:t> </a:t>
            </a:r>
            <a:r>
              <a:rPr sz="1800" spc="-45" dirty="0">
                <a:solidFill>
                  <a:srgbClr val="404040"/>
                </a:solidFill>
                <a:latin typeface="Verdana"/>
                <a:cs typeface="Verdana"/>
              </a:rPr>
              <a:t>requirement</a:t>
            </a:r>
            <a:r>
              <a:rPr sz="1800" spc="-114" dirty="0">
                <a:solidFill>
                  <a:srgbClr val="404040"/>
                </a:solidFill>
                <a:latin typeface="Verdana"/>
                <a:cs typeface="Verdana"/>
              </a:rPr>
              <a:t> </a:t>
            </a:r>
            <a:r>
              <a:rPr sz="1800" spc="-70" dirty="0">
                <a:solidFill>
                  <a:srgbClr val="404040"/>
                </a:solidFill>
                <a:latin typeface="Verdana"/>
                <a:cs typeface="Verdana"/>
              </a:rPr>
              <a:t>for</a:t>
            </a:r>
            <a:r>
              <a:rPr sz="1800" spc="-140" dirty="0">
                <a:solidFill>
                  <a:srgbClr val="404040"/>
                </a:solidFill>
                <a:latin typeface="Verdana"/>
                <a:cs typeface="Verdana"/>
              </a:rPr>
              <a:t> </a:t>
            </a:r>
            <a:r>
              <a:rPr sz="1800" spc="-20" dirty="0">
                <a:solidFill>
                  <a:srgbClr val="404040"/>
                </a:solidFill>
                <a:latin typeface="Verdana"/>
                <a:cs typeface="Verdana"/>
              </a:rPr>
              <a:t>compensation;</a:t>
            </a:r>
            <a:endParaRPr sz="1800" dirty="0">
              <a:latin typeface="Verdana"/>
              <a:cs typeface="Verdana"/>
            </a:endParaRPr>
          </a:p>
          <a:p>
            <a:pPr marL="354965" marR="274320" indent="-342900">
              <a:lnSpc>
                <a:spcPct val="100000"/>
              </a:lnSpc>
              <a:spcBef>
                <a:spcPts val="994"/>
              </a:spcBef>
              <a:tabLst>
                <a:tab pos="354965" algn="l"/>
              </a:tabLst>
            </a:pPr>
            <a:r>
              <a:rPr sz="1450" spc="235" dirty="0">
                <a:solidFill>
                  <a:srgbClr val="AF1512"/>
                </a:solidFill>
                <a:latin typeface="Arial"/>
                <a:cs typeface="Arial"/>
              </a:rPr>
              <a:t>	</a:t>
            </a:r>
            <a:r>
              <a:rPr sz="1800" spc="-15" dirty="0">
                <a:solidFill>
                  <a:srgbClr val="404040"/>
                </a:solidFill>
                <a:latin typeface="Verdana"/>
                <a:cs typeface="Verdana"/>
              </a:rPr>
              <a:t>Government</a:t>
            </a:r>
            <a:r>
              <a:rPr sz="1800" spc="-114" dirty="0">
                <a:solidFill>
                  <a:srgbClr val="404040"/>
                </a:solidFill>
                <a:latin typeface="Verdana"/>
                <a:cs typeface="Verdana"/>
              </a:rPr>
              <a:t> </a:t>
            </a:r>
            <a:r>
              <a:rPr sz="1800" spc="-180" dirty="0">
                <a:solidFill>
                  <a:srgbClr val="404040"/>
                </a:solidFill>
                <a:latin typeface="Verdana"/>
                <a:cs typeface="Verdana"/>
              </a:rPr>
              <a:t>is</a:t>
            </a:r>
            <a:r>
              <a:rPr sz="1800" spc="-155" dirty="0">
                <a:solidFill>
                  <a:srgbClr val="404040"/>
                </a:solidFill>
                <a:latin typeface="Verdana"/>
                <a:cs typeface="Verdana"/>
              </a:rPr>
              <a:t> </a:t>
            </a:r>
            <a:r>
              <a:rPr sz="1800" spc="-70" dirty="0">
                <a:solidFill>
                  <a:srgbClr val="404040"/>
                </a:solidFill>
                <a:latin typeface="Verdana"/>
                <a:cs typeface="Verdana"/>
              </a:rPr>
              <a:t>finalising</a:t>
            </a:r>
            <a:r>
              <a:rPr sz="1800" spc="-155" dirty="0">
                <a:solidFill>
                  <a:srgbClr val="404040"/>
                </a:solidFill>
                <a:latin typeface="Verdana"/>
                <a:cs typeface="Verdana"/>
              </a:rPr>
              <a:t> </a:t>
            </a:r>
            <a:r>
              <a:rPr sz="1800" spc="-15" dirty="0">
                <a:solidFill>
                  <a:srgbClr val="404040"/>
                </a:solidFill>
                <a:latin typeface="Verdana"/>
                <a:cs typeface="Verdana"/>
              </a:rPr>
              <a:t>valuation</a:t>
            </a:r>
            <a:r>
              <a:rPr sz="1800" spc="-160" dirty="0">
                <a:solidFill>
                  <a:srgbClr val="404040"/>
                </a:solidFill>
                <a:latin typeface="Verdana"/>
                <a:cs typeface="Verdana"/>
              </a:rPr>
              <a:t> </a:t>
            </a:r>
            <a:r>
              <a:rPr sz="1800" spc="5" dirty="0">
                <a:solidFill>
                  <a:srgbClr val="404040"/>
                </a:solidFill>
                <a:latin typeface="Verdana"/>
                <a:cs typeface="Verdana"/>
              </a:rPr>
              <a:t>of</a:t>
            </a:r>
            <a:r>
              <a:rPr sz="1800" spc="-130" dirty="0">
                <a:solidFill>
                  <a:srgbClr val="404040"/>
                </a:solidFill>
                <a:latin typeface="Verdana"/>
                <a:cs typeface="Verdana"/>
              </a:rPr>
              <a:t> </a:t>
            </a:r>
            <a:r>
              <a:rPr sz="1800" spc="-95" dirty="0">
                <a:solidFill>
                  <a:srgbClr val="404040"/>
                </a:solidFill>
                <a:latin typeface="Verdana"/>
                <a:cs typeface="Verdana"/>
              </a:rPr>
              <a:t>farms</a:t>
            </a:r>
            <a:r>
              <a:rPr sz="1800" spc="-135" dirty="0">
                <a:solidFill>
                  <a:srgbClr val="404040"/>
                </a:solidFill>
                <a:latin typeface="Verdana"/>
                <a:cs typeface="Verdana"/>
              </a:rPr>
              <a:t> </a:t>
            </a:r>
            <a:r>
              <a:rPr sz="1800" spc="-15" dirty="0">
                <a:solidFill>
                  <a:srgbClr val="404040"/>
                </a:solidFill>
                <a:latin typeface="Verdana"/>
                <a:cs typeface="Verdana"/>
              </a:rPr>
              <a:t>to</a:t>
            </a:r>
            <a:r>
              <a:rPr sz="1800" spc="-120" dirty="0">
                <a:solidFill>
                  <a:srgbClr val="404040"/>
                </a:solidFill>
                <a:latin typeface="Verdana"/>
                <a:cs typeface="Verdana"/>
              </a:rPr>
              <a:t> </a:t>
            </a:r>
            <a:r>
              <a:rPr sz="1800" spc="75" dirty="0">
                <a:solidFill>
                  <a:srgbClr val="404040"/>
                </a:solidFill>
                <a:latin typeface="Verdana"/>
                <a:cs typeface="Verdana"/>
              </a:rPr>
              <a:t>engage</a:t>
            </a:r>
            <a:r>
              <a:rPr sz="1800" spc="-114" dirty="0">
                <a:solidFill>
                  <a:srgbClr val="404040"/>
                </a:solidFill>
                <a:latin typeface="Verdana"/>
                <a:cs typeface="Verdana"/>
              </a:rPr>
              <a:t> </a:t>
            </a:r>
            <a:r>
              <a:rPr sz="1800" spc="-85" dirty="0">
                <a:solidFill>
                  <a:srgbClr val="404040"/>
                </a:solidFill>
                <a:latin typeface="Verdana"/>
                <a:cs typeface="Verdana"/>
              </a:rPr>
              <a:t>farmers</a:t>
            </a:r>
            <a:r>
              <a:rPr sz="1800" spc="-125" dirty="0">
                <a:solidFill>
                  <a:srgbClr val="404040"/>
                </a:solidFill>
                <a:latin typeface="Verdana"/>
                <a:cs typeface="Verdana"/>
              </a:rPr>
              <a:t> </a:t>
            </a:r>
            <a:r>
              <a:rPr sz="1800" spc="5" dirty="0">
                <a:solidFill>
                  <a:srgbClr val="404040"/>
                </a:solidFill>
                <a:latin typeface="Verdana"/>
                <a:cs typeface="Verdana"/>
              </a:rPr>
              <a:t>who</a:t>
            </a:r>
            <a:r>
              <a:rPr sz="1800" spc="-95" dirty="0">
                <a:solidFill>
                  <a:srgbClr val="404040"/>
                </a:solidFill>
                <a:latin typeface="Verdana"/>
                <a:cs typeface="Verdana"/>
              </a:rPr>
              <a:t> </a:t>
            </a:r>
            <a:r>
              <a:rPr sz="1800" spc="30" dirty="0">
                <a:solidFill>
                  <a:srgbClr val="404040"/>
                </a:solidFill>
                <a:latin typeface="Verdana"/>
                <a:cs typeface="Verdana"/>
              </a:rPr>
              <a:t>have</a:t>
            </a:r>
            <a:r>
              <a:rPr sz="1800" spc="-130" dirty="0">
                <a:solidFill>
                  <a:srgbClr val="404040"/>
                </a:solidFill>
                <a:latin typeface="Verdana"/>
                <a:cs typeface="Verdana"/>
              </a:rPr>
              <a:t> </a:t>
            </a:r>
            <a:r>
              <a:rPr sz="1800" dirty="0">
                <a:solidFill>
                  <a:srgbClr val="404040"/>
                </a:solidFill>
                <a:latin typeface="Verdana"/>
                <a:cs typeface="Verdana"/>
              </a:rPr>
              <a:t>already</a:t>
            </a:r>
            <a:r>
              <a:rPr sz="1800" spc="-130" dirty="0">
                <a:solidFill>
                  <a:srgbClr val="404040"/>
                </a:solidFill>
                <a:latin typeface="Verdana"/>
                <a:cs typeface="Verdana"/>
              </a:rPr>
              <a:t> </a:t>
            </a:r>
            <a:r>
              <a:rPr sz="1800" spc="45" dirty="0">
                <a:solidFill>
                  <a:srgbClr val="404040"/>
                </a:solidFill>
                <a:latin typeface="Verdana"/>
                <a:cs typeface="Verdana"/>
              </a:rPr>
              <a:t>completed  </a:t>
            </a:r>
            <a:r>
              <a:rPr sz="1800" spc="-85" dirty="0">
                <a:solidFill>
                  <a:srgbClr val="404040"/>
                </a:solidFill>
                <a:latin typeface="Verdana"/>
                <a:cs typeface="Verdana"/>
              </a:rPr>
              <a:t>their</a:t>
            </a:r>
            <a:r>
              <a:rPr sz="1800" spc="-140" dirty="0">
                <a:solidFill>
                  <a:srgbClr val="404040"/>
                </a:solidFill>
                <a:latin typeface="Verdana"/>
                <a:cs typeface="Verdana"/>
              </a:rPr>
              <a:t> </a:t>
            </a:r>
            <a:r>
              <a:rPr sz="1800" spc="-65" dirty="0">
                <a:solidFill>
                  <a:srgbClr val="404040"/>
                </a:solidFill>
                <a:latin typeface="Verdana"/>
                <a:cs typeface="Verdana"/>
              </a:rPr>
              <a:t>valuations;</a:t>
            </a:r>
            <a:endParaRPr sz="1800" dirty="0">
              <a:latin typeface="Verdana"/>
              <a:cs typeface="Verdana"/>
            </a:endParaRPr>
          </a:p>
          <a:p>
            <a:pPr marL="12700">
              <a:lnSpc>
                <a:spcPct val="100000"/>
              </a:lnSpc>
              <a:spcBef>
                <a:spcPts val="1000"/>
              </a:spcBef>
              <a:tabLst>
                <a:tab pos="354965" algn="l"/>
              </a:tabLst>
            </a:pPr>
            <a:r>
              <a:rPr sz="1450" spc="235" dirty="0">
                <a:solidFill>
                  <a:srgbClr val="AF1512"/>
                </a:solidFill>
                <a:latin typeface="Arial"/>
                <a:cs typeface="Arial"/>
              </a:rPr>
              <a:t>	</a:t>
            </a:r>
            <a:r>
              <a:rPr sz="1800" spc="100" dirty="0">
                <a:solidFill>
                  <a:srgbClr val="404040"/>
                </a:solidFill>
                <a:latin typeface="Verdana"/>
                <a:cs typeface="Verdana"/>
              </a:rPr>
              <a:t>A</a:t>
            </a:r>
            <a:r>
              <a:rPr sz="1800" spc="-125" dirty="0">
                <a:solidFill>
                  <a:srgbClr val="404040"/>
                </a:solidFill>
                <a:latin typeface="Verdana"/>
                <a:cs typeface="Verdana"/>
              </a:rPr>
              <a:t> </a:t>
            </a:r>
            <a:r>
              <a:rPr sz="1800" spc="35" dirty="0">
                <a:solidFill>
                  <a:srgbClr val="404040"/>
                </a:solidFill>
                <a:latin typeface="Verdana"/>
                <a:cs typeface="Verdana"/>
              </a:rPr>
              <a:t>Cabinet</a:t>
            </a:r>
            <a:r>
              <a:rPr sz="1800" spc="-120" dirty="0">
                <a:solidFill>
                  <a:srgbClr val="404040"/>
                </a:solidFill>
                <a:latin typeface="Verdana"/>
                <a:cs typeface="Verdana"/>
              </a:rPr>
              <a:t> </a:t>
            </a:r>
            <a:r>
              <a:rPr sz="1800" dirty="0">
                <a:solidFill>
                  <a:srgbClr val="404040"/>
                </a:solidFill>
                <a:latin typeface="Verdana"/>
                <a:cs typeface="Verdana"/>
              </a:rPr>
              <a:t>Committee</a:t>
            </a:r>
            <a:r>
              <a:rPr sz="1800" spc="-114" dirty="0">
                <a:solidFill>
                  <a:srgbClr val="404040"/>
                </a:solidFill>
                <a:latin typeface="Verdana"/>
                <a:cs typeface="Verdana"/>
              </a:rPr>
              <a:t> </a:t>
            </a:r>
            <a:r>
              <a:rPr sz="1800" spc="-180" dirty="0">
                <a:solidFill>
                  <a:srgbClr val="404040"/>
                </a:solidFill>
                <a:latin typeface="Verdana"/>
                <a:cs typeface="Verdana"/>
              </a:rPr>
              <a:t>is</a:t>
            </a:r>
            <a:r>
              <a:rPr sz="1800" spc="-150" dirty="0">
                <a:solidFill>
                  <a:srgbClr val="404040"/>
                </a:solidFill>
                <a:latin typeface="Verdana"/>
                <a:cs typeface="Verdana"/>
              </a:rPr>
              <a:t> </a:t>
            </a:r>
            <a:r>
              <a:rPr sz="1800" spc="-80" dirty="0">
                <a:solidFill>
                  <a:srgbClr val="404040"/>
                </a:solidFill>
                <a:latin typeface="Verdana"/>
                <a:cs typeface="Verdana"/>
              </a:rPr>
              <a:t>in</a:t>
            </a:r>
            <a:r>
              <a:rPr sz="1800" spc="-150" dirty="0">
                <a:solidFill>
                  <a:srgbClr val="404040"/>
                </a:solidFill>
                <a:latin typeface="Verdana"/>
                <a:cs typeface="Verdana"/>
              </a:rPr>
              <a:t> </a:t>
            </a:r>
            <a:r>
              <a:rPr sz="1800" spc="85" dirty="0">
                <a:solidFill>
                  <a:srgbClr val="404040"/>
                </a:solidFill>
                <a:latin typeface="Verdana"/>
                <a:cs typeface="Verdana"/>
              </a:rPr>
              <a:t>place</a:t>
            </a:r>
            <a:r>
              <a:rPr sz="1800" spc="-135" dirty="0">
                <a:solidFill>
                  <a:srgbClr val="404040"/>
                </a:solidFill>
                <a:latin typeface="Verdana"/>
                <a:cs typeface="Verdana"/>
              </a:rPr>
              <a:t> </a:t>
            </a:r>
            <a:r>
              <a:rPr sz="1800" spc="-10" dirty="0">
                <a:solidFill>
                  <a:srgbClr val="404040"/>
                </a:solidFill>
                <a:latin typeface="Verdana"/>
                <a:cs typeface="Verdana"/>
              </a:rPr>
              <a:t>to</a:t>
            </a:r>
            <a:r>
              <a:rPr sz="1800" spc="-114" dirty="0">
                <a:solidFill>
                  <a:srgbClr val="404040"/>
                </a:solidFill>
                <a:latin typeface="Verdana"/>
                <a:cs typeface="Verdana"/>
              </a:rPr>
              <a:t> </a:t>
            </a:r>
            <a:r>
              <a:rPr sz="1800" spc="15" dirty="0">
                <a:solidFill>
                  <a:srgbClr val="404040"/>
                </a:solidFill>
                <a:latin typeface="Verdana"/>
                <a:cs typeface="Verdana"/>
              </a:rPr>
              <a:t>spearhead</a:t>
            </a:r>
            <a:r>
              <a:rPr sz="1800" spc="-95" dirty="0">
                <a:solidFill>
                  <a:srgbClr val="404040"/>
                </a:solidFill>
                <a:latin typeface="Verdana"/>
                <a:cs typeface="Verdana"/>
              </a:rPr>
              <a:t> </a:t>
            </a:r>
            <a:r>
              <a:rPr sz="1800" spc="-85" dirty="0">
                <a:solidFill>
                  <a:srgbClr val="404040"/>
                </a:solidFill>
                <a:latin typeface="Verdana"/>
                <a:cs typeface="Verdana"/>
              </a:rPr>
              <a:t>discussions</a:t>
            </a:r>
            <a:r>
              <a:rPr sz="1800" spc="-135" dirty="0">
                <a:solidFill>
                  <a:srgbClr val="404040"/>
                </a:solidFill>
                <a:latin typeface="Verdana"/>
                <a:cs typeface="Verdana"/>
              </a:rPr>
              <a:t> </a:t>
            </a:r>
            <a:r>
              <a:rPr sz="1800" spc="30" dirty="0">
                <a:solidFill>
                  <a:srgbClr val="404040"/>
                </a:solidFill>
                <a:latin typeface="Verdana"/>
                <a:cs typeface="Verdana"/>
              </a:rPr>
              <a:t>between</a:t>
            </a:r>
            <a:r>
              <a:rPr sz="1800" spc="-80" dirty="0">
                <a:solidFill>
                  <a:srgbClr val="404040"/>
                </a:solidFill>
                <a:latin typeface="Verdana"/>
                <a:cs typeface="Verdana"/>
              </a:rPr>
              <a:t> </a:t>
            </a:r>
            <a:r>
              <a:rPr sz="1800" spc="-15" dirty="0">
                <a:solidFill>
                  <a:srgbClr val="404040"/>
                </a:solidFill>
                <a:latin typeface="Verdana"/>
                <a:cs typeface="Verdana"/>
              </a:rPr>
              <a:t>Government</a:t>
            </a:r>
            <a:r>
              <a:rPr sz="1800" spc="-110" dirty="0">
                <a:solidFill>
                  <a:srgbClr val="404040"/>
                </a:solidFill>
                <a:latin typeface="Verdana"/>
                <a:cs typeface="Verdana"/>
              </a:rPr>
              <a:t> </a:t>
            </a:r>
            <a:r>
              <a:rPr sz="1800" spc="65" dirty="0">
                <a:solidFill>
                  <a:srgbClr val="404040"/>
                </a:solidFill>
                <a:latin typeface="Verdana"/>
                <a:cs typeface="Verdana"/>
              </a:rPr>
              <a:t>and</a:t>
            </a:r>
            <a:r>
              <a:rPr sz="1800" spc="-110" dirty="0">
                <a:solidFill>
                  <a:srgbClr val="404040"/>
                </a:solidFill>
                <a:latin typeface="Verdana"/>
                <a:cs typeface="Verdana"/>
              </a:rPr>
              <a:t> </a:t>
            </a:r>
            <a:r>
              <a:rPr sz="1800" spc="-120" dirty="0">
                <a:solidFill>
                  <a:srgbClr val="404040"/>
                </a:solidFill>
                <a:latin typeface="Verdana"/>
                <a:cs typeface="Verdana"/>
              </a:rPr>
              <a:t>farmers;</a:t>
            </a:r>
            <a:endParaRPr sz="1800" dirty="0">
              <a:latin typeface="Verdana"/>
              <a:cs typeface="Verdana"/>
            </a:endParaRPr>
          </a:p>
          <a:p>
            <a:pPr marL="12700">
              <a:lnSpc>
                <a:spcPct val="100000"/>
              </a:lnSpc>
              <a:spcBef>
                <a:spcPts val="1005"/>
              </a:spcBef>
              <a:tabLst>
                <a:tab pos="354965" algn="l"/>
              </a:tabLst>
            </a:pPr>
            <a:r>
              <a:rPr sz="1450" spc="235" dirty="0">
                <a:solidFill>
                  <a:srgbClr val="AF1512"/>
                </a:solidFill>
                <a:latin typeface="Arial"/>
                <a:cs typeface="Arial"/>
              </a:rPr>
              <a:t>	</a:t>
            </a:r>
            <a:r>
              <a:rPr sz="1800" spc="-60" dirty="0">
                <a:solidFill>
                  <a:srgbClr val="404040"/>
                </a:solidFill>
                <a:latin typeface="Verdana"/>
                <a:cs typeface="Verdana"/>
              </a:rPr>
              <a:t>Some</a:t>
            </a:r>
            <a:r>
              <a:rPr sz="1800" spc="-135" dirty="0">
                <a:solidFill>
                  <a:srgbClr val="404040"/>
                </a:solidFill>
                <a:latin typeface="Verdana"/>
                <a:cs typeface="Verdana"/>
              </a:rPr>
              <a:t> </a:t>
            </a:r>
            <a:r>
              <a:rPr sz="1800" spc="5" dirty="0">
                <a:solidFill>
                  <a:srgbClr val="404040"/>
                </a:solidFill>
                <a:latin typeface="Verdana"/>
                <a:cs typeface="Verdana"/>
              </a:rPr>
              <a:t>compensation</a:t>
            </a:r>
            <a:r>
              <a:rPr sz="1800" spc="-125" dirty="0">
                <a:solidFill>
                  <a:srgbClr val="404040"/>
                </a:solidFill>
                <a:latin typeface="Verdana"/>
                <a:cs typeface="Verdana"/>
              </a:rPr>
              <a:t> </a:t>
            </a:r>
            <a:r>
              <a:rPr sz="1800" spc="65" dirty="0">
                <a:solidFill>
                  <a:srgbClr val="404040"/>
                </a:solidFill>
                <a:latin typeface="Verdana"/>
                <a:cs typeface="Verdana"/>
              </a:rPr>
              <a:t>had</a:t>
            </a:r>
            <a:r>
              <a:rPr sz="1800" spc="-114" dirty="0">
                <a:solidFill>
                  <a:srgbClr val="404040"/>
                </a:solidFill>
                <a:latin typeface="Verdana"/>
                <a:cs typeface="Verdana"/>
              </a:rPr>
              <a:t> </a:t>
            </a:r>
            <a:r>
              <a:rPr sz="1800" spc="35" dirty="0">
                <a:solidFill>
                  <a:srgbClr val="404040"/>
                </a:solidFill>
                <a:latin typeface="Verdana"/>
                <a:cs typeface="Verdana"/>
              </a:rPr>
              <a:t>began,</a:t>
            </a:r>
            <a:r>
              <a:rPr sz="1800" spc="-110" dirty="0">
                <a:solidFill>
                  <a:srgbClr val="404040"/>
                </a:solidFill>
                <a:latin typeface="Verdana"/>
                <a:cs typeface="Verdana"/>
              </a:rPr>
              <a:t> </a:t>
            </a:r>
            <a:r>
              <a:rPr sz="1800" spc="-20" dirty="0">
                <a:solidFill>
                  <a:srgbClr val="404040"/>
                </a:solidFill>
                <a:latin typeface="Verdana"/>
                <a:cs typeface="Verdana"/>
              </a:rPr>
              <a:t>but</a:t>
            </a:r>
            <a:r>
              <a:rPr sz="1800" spc="-130" dirty="0">
                <a:solidFill>
                  <a:srgbClr val="404040"/>
                </a:solidFill>
                <a:latin typeface="Verdana"/>
                <a:cs typeface="Verdana"/>
              </a:rPr>
              <a:t> </a:t>
            </a:r>
            <a:r>
              <a:rPr sz="1800" spc="-15" dirty="0">
                <a:solidFill>
                  <a:srgbClr val="404040"/>
                </a:solidFill>
                <a:latin typeface="Verdana"/>
                <a:cs typeface="Verdana"/>
              </a:rPr>
              <a:t>discontinued</a:t>
            </a:r>
            <a:r>
              <a:rPr sz="1800" spc="-114" dirty="0">
                <a:solidFill>
                  <a:srgbClr val="404040"/>
                </a:solidFill>
                <a:latin typeface="Verdana"/>
                <a:cs typeface="Verdana"/>
              </a:rPr>
              <a:t> </a:t>
            </a:r>
            <a:r>
              <a:rPr sz="1800" spc="-15" dirty="0">
                <a:solidFill>
                  <a:srgbClr val="404040"/>
                </a:solidFill>
                <a:latin typeface="Verdana"/>
                <a:cs typeface="Verdana"/>
              </a:rPr>
              <a:t>to</a:t>
            </a:r>
            <a:r>
              <a:rPr sz="1800" spc="-130" dirty="0">
                <a:solidFill>
                  <a:srgbClr val="404040"/>
                </a:solidFill>
                <a:latin typeface="Verdana"/>
                <a:cs typeface="Verdana"/>
              </a:rPr>
              <a:t> </a:t>
            </a:r>
            <a:r>
              <a:rPr sz="1800" dirty="0">
                <a:solidFill>
                  <a:srgbClr val="404040"/>
                </a:solidFill>
                <a:latin typeface="Verdana"/>
                <a:cs typeface="Verdana"/>
              </a:rPr>
              <a:t>allow</a:t>
            </a:r>
            <a:r>
              <a:rPr sz="1800" spc="-155" dirty="0">
                <a:solidFill>
                  <a:srgbClr val="404040"/>
                </a:solidFill>
                <a:latin typeface="Verdana"/>
                <a:cs typeface="Verdana"/>
              </a:rPr>
              <a:t> </a:t>
            </a:r>
            <a:r>
              <a:rPr sz="1800" spc="-15" dirty="0">
                <a:solidFill>
                  <a:srgbClr val="404040"/>
                </a:solidFill>
                <a:latin typeface="Verdana"/>
                <a:cs typeface="Verdana"/>
              </a:rPr>
              <a:t>Government</a:t>
            </a:r>
            <a:r>
              <a:rPr sz="1800" spc="-114" dirty="0">
                <a:solidFill>
                  <a:srgbClr val="404040"/>
                </a:solidFill>
                <a:latin typeface="Verdana"/>
                <a:cs typeface="Verdana"/>
              </a:rPr>
              <a:t> </a:t>
            </a:r>
            <a:r>
              <a:rPr sz="1800" spc="-15" dirty="0">
                <a:solidFill>
                  <a:srgbClr val="404040"/>
                </a:solidFill>
                <a:latin typeface="Verdana"/>
                <a:cs typeface="Verdana"/>
              </a:rPr>
              <a:t>to</a:t>
            </a:r>
            <a:r>
              <a:rPr sz="1800" spc="-120" dirty="0">
                <a:solidFill>
                  <a:srgbClr val="404040"/>
                </a:solidFill>
                <a:latin typeface="Verdana"/>
                <a:cs typeface="Verdana"/>
              </a:rPr>
              <a:t> </a:t>
            </a:r>
            <a:r>
              <a:rPr sz="1800" spc="-35" dirty="0">
                <a:solidFill>
                  <a:srgbClr val="404040"/>
                </a:solidFill>
                <a:latin typeface="Verdana"/>
                <a:cs typeface="Verdana"/>
              </a:rPr>
              <a:t>carryout</a:t>
            </a:r>
            <a:r>
              <a:rPr sz="1800" spc="-125" dirty="0">
                <a:solidFill>
                  <a:srgbClr val="404040"/>
                </a:solidFill>
                <a:latin typeface="Verdana"/>
                <a:cs typeface="Verdana"/>
              </a:rPr>
              <a:t> </a:t>
            </a:r>
            <a:r>
              <a:rPr sz="1800" spc="145" dirty="0">
                <a:solidFill>
                  <a:srgbClr val="404040"/>
                </a:solidFill>
                <a:latin typeface="Verdana"/>
                <a:cs typeface="Verdana"/>
              </a:rPr>
              <a:t>a</a:t>
            </a:r>
            <a:endParaRPr sz="1800" dirty="0">
              <a:latin typeface="Verdana"/>
              <a:cs typeface="Verdana"/>
            </a:endParaRPr>
          </a:p>
          <a:p>
            <a:pPr marL="354965">
              <a:lnSpc>
                <a:spcPct val="100000"/>
              </a:lnSpc>
            </a:pPr>
            <a:r>
              <a:rPr sz="1800" spc="-20" dirty="0">
                <a:solidFill>
                  <a:srgbClr val="404040"/>
                </a:solidFill>
                <a:latin typeface="Verdana"/>
                <a:cs typeface="Verdana"/>
              </a:rPr>
              <a:t>wholesome </a:t>
            </a:r>
            <a:r>
              <a:rPr sz="1800" spc="5" dirty="0">
                <a:solidFill>
                  <a:srgbClr val="404040"/>
                </a:solidFill>
                <a:latin typeface="Verdana"/>
                <a:cs typeface="Verdana"/>
              </a:rPr>
              <a:t>compensation</a:t>
            </a:r>
            <a:r>
              <a:rPr sz="1800" spc="-204" dirty="0">
                <a:solidFill>
                  <a:srgbClr val="404040"/>
                </a:solidFill>
                <a:latin typeface="Verdana"/>
                <a:cs typeface="Verdana"/>
              </a:rPr>
              <a:t> </a:t>
            </a:r>
            <a:r>
              <a:rPr sz="1800" spc="-40" dirty="0">
                <a:solidFill>
                  <a:srgbClr val="404040"/>
                </a:solidFill>
                <a:latin typeface="Verdana"/>
                <a:cs typeface="Verdana"/>
              </a:rPr>
              <a:t>programme;</a:t>
            </a:r>
            <a:endParaRPr sz="1800" dirty="0">
              <a:latin typeface="Verdana"/>
              <a:cs typeface="Verdana"/>
            </a:endParaRPr>
          </a:p>
          <a:p>
            <a:pPr marL="354965" marR="151765" indent="-342900">
              <a:lnSpc>
                <a:spcPct val="100000"/>
              </a:lnSpc>
              <a:spcBef>
                <a:spcPts val="1000"/>
              </a:spcBef>
              <a:tabLst>
                <a:tab pos="354965" algn="l"/>
              </a:tabLst>
            </a:pPr>
            <a:r>
              <a:rPr sz="1450" spc="235" dirty="0">
                <a:solidFill>
                  <a:srgbClr val="AF1512"/>
                </a:solidFill>
                <a:latin typeface="Arial"/>
                <a:cs typeface="Arial"/>
              </a:rPr>
              <a:t>	</a:t>
            </a:r>
            <a:r>
              <a:rPr sz="1800" spc="-40" dirty="0">
                <a:solidFill>
                  <a:srgbClr val="404040"/>
                </a:solidFill>
                <a:latin typeface="Verdana"/>
                <a:cs typeface="Verdana"/>
              </a:rPr>
              <a:t>After </a:t>
            </a:r>
            <a:r>
              <a:rPr sz="1800" spc="10" dirty="0">
                <a:solidFill>
                  <a:srgbClr val="404040"/>
                </a:solidFill>
                <a:latin typeface="Verdana"/>
                <a:cs typeface="Verdana"/>
              </a:rPr>
              <a:t>completion </a:t>
            </a:r>
            <a:r>
              <a:rPr sz="1800" spc="5" dirty="0">
                <a:solidFill>
                  <a:srgbClr val="404040"/>
                </a:solidFill>
                <a:latin typeface="Verdana"/>
                <a:cs typeface="Verdana"/>
              </a:rPr>
              <a:t>of </a:t>
            </a:r>
            <a:r>
              <a:rPr sz="1800" spc="-40" dirty="0">
                <a:solidFill>
                  <a:srgbClr val="404040"/>
                </a:solidFill>
                <a:latin typeface="Verdana"/>
                <a:cs typeface="Verdana"/>
              </a:rPr>
              <a:t>valuations </a:t>
            </a:r>
            <a:r>
              <a:rPr sz="1800" spc="65" dirty="0">
                <a:solidFill>
                  <a:srgbClr val="404040"/>
                </a:solidFill>
                <a:latin typeface="Verdana"/>
                <a:cs typeface="Verdana"/>
              </a:rPr>
              <a:t>and </a:t>
            </a:r>
            <a:r>
              <a:rPr sz="1800" spc="5" dirty="0">
                <a:solidFill>
                  <a:srgbClr val="404040"/>
                </a:solidFill>
                <a:latin typeface="Verdana"/>
                <a:cs typeface="Verdana"/>
              </a:rPr>
              <a:t>engagements </a:t>
            </a:r>
            <a:r>
              <a:rPr sz="1800" spc="-75" dirty="0">
                <a:solidFill>
                  <a:srgbClr val="404040"/>
                </a:solidFill>
                <a:latin typeface="Verdana"/>
                <a:cs typeface="Verdana"/>
              </a:rPr>
              <a:t>with </a:t>
            </a:r>
            <a:r>
              <a:rPr sz="1800" spc="-85" dirty="0">
                <a:solidFill>
                  <a:srgbClr val="404040"/>
                </a:solidFill>
                <a:latin typeface="Verdana"/>
                <a:cs typeface="Verdana"/>
              </a:rPr>
              <a:t>farmers </a:t>
            </a:r>
            <a:r>
              <a:rPr sz="1800" spc="20" dirty="0">
                <a:solidFill>
                  <a:srgbClr val="404040"/>
                </a:solidFill>
                <a:latin typeface="Verdana"/>
                <a:cs typeface="Verdana"/>
              </a:rPr>
              <a:t>on </a:t>
            </a:r>
            <a:r>
              <a:rPr sz="1800" spc="-20" dirty="0">
                <a:solidFill>
                  <a:srgbClr val="404040"/>
                </a:solidFill>
                <a:latin typeface="Verdana"/>
                <a:cs typeface="Verdana"/>
              </a:rPr>
              <a:t>the </a:t>
            </a:r>
            <a:r>
              <a:rPr sz="1800" spc="-30" dirty="0">
                <a:solidFill>
                  <a:srgbClr val="404040"/>
                </a:solidFill>
                <a:latin typeface="Verdana"/>
                <a:cs typeface="Verdana"/>
              </a:rPr>
              <a:t>total </a:t>
            </a:r>
            <a:r>
              <a:rPr sz="1800" dirty="0">
                <a:solidFill>
                  <a:srgbClr val="404040"/>
                </a:solidFill>
                <a:latin typeface="Verdana"/>
                <a:cs typeface="Verdana"/>
              </a:rPr>
              <a:t>value </a:t>
            </a:r>
            <a:r>
              <a:rPr sz="1800" spc="5" dirty="0">
                <a:solidFill>
                  <a:srgbClr val="404040"/>
                </a:solidFill>
                <a:latin typeface="Verdana"/>
                <a:cs typeface="Verdana"/>
              </a:rPr>
              <a:t>of </a:t>
            </a:r>
            <a:r>
              <a:rPr sz="1800" spc="-25" dirty="0">
                <a:solidFill>
                  <a:srgbClr val="404040"/>
                </a:solidFill>
                <a:latin typeface="Verdana"/>
                <a:cs typeface="Verdana"/>
              </a:rPr>
              <a:t>the  </a:t>
            </a:r>
            <a:r>
              <a:rPr sz="1800" spc="5" dirty="0">
                <a:solidFill>
                  <a:srgbClr val="404040"/>
                </a:solidFill>
                <a:latin typeface="Verdana"/>
                <a:cs typeface="Verdana"/>
              </a:rPr>
              <a:t>compensation</a:t>
            </a:r>
            <a:r>
              <a:rPr sz="1800" spc="-120" dirty="0">
                <a:solidFill>
                  <a:srgbClr val="404040"/>
                </a:solidFill>
                <a:latin typeface="Verdana"/>
                <a:cs typeface="Verdana"/>
              </a:rPr>
              <a:t> </a:t>
            </a:r>
            <a:r>
              <a:rPr sz="1800" spc="-245" dirty="0">
                <a:solidFill>
                  <a:srgbClr val="404040"/>
                </a:solidFill>
                <a:latin typeface="Verdana"/>
                <a:cs typeface="Verdana"/>
              </a:rPr>
              <a:t>–</a:t>
            </a:r>
            <a:r>
              <a:rPr sz="1800" spc="-120" dirty="0">
                <a:solidFill>
                  <a:srgbClr val="404040"/>
                </a:solidFill>
                <a:latin typeface="Verdana"/>
                <a:cs typeface="Verdana"/>
              </a:rPr>
              <a:t> </a:t>
            </a:r>
            <a:r>
              <a:rPr sz="1800" spc="-90" dirty="0">
                <a:solidFill>
                  <a:srgbClr val="404040"/>
                </a:solidFill>
                <a:latin typeface="Verdana"/>
                <a:cs typeface="Verdana"/>
              </a:rPr>
              <a:t>likely</a:t>
            </a:r>
            <a:r>
              <a:rPr sz="1800" spc="-165" dirty="0">
                <a:solidFill>
                  <a:srgbClr val="404040"/>
                </a:solidFill>
                <a:latin typeface="Verdana"/>
                <a:cs typeface="Verdana"/>
              </a:rPr>
              <a:t> </a:t>
            </a:r>
            <a:r>
              <a:rPr sz="1800" spc="-40" dirty="0">
                <a:solidFill>
                  <a:srgbClr val="404040"/>
                </a:solidFill>
                <a:latin typeface="Verdana"/>
                <a:cs typeface="Verdana"/>
              </a:rPr>
              <a:t>options</a:t>
            </a:r>
            <a:r>
              <a:rPr sz="1800" spc="-130" dirty="0">
                <a:solidFill>
                  <a:srgbClr val="404040"/>
                </a:solidFill>
                <a:latin typeface="Verdana"/>
                <a:cs typeface="Verdana"/>
              </a:rPr>
              <a:t> </a:t>
            </a:r>
            <a:r>
              <a:rPr sz="1800" spc="-70" dirty="0">
                <a:solidFill>
                  <a:srgbClr val="404040"/>
                </a:solidFill>
                <a:latin typeface="Verdana"/>
                <a:cs typeface="Verdana"/>
              </a:rPr>
              <a:t>for</a:t>
            </a:r>
            <a:r>
              <a:rPr sz="1800" spc="-135" dirty="0">
                <a:solidFill>
                  <a:srgbClr val="404040"/>
                </a:solidFill>
                <a:latin typeface="Verdana"/>
                <a:cs typeface="Verdana"/>
              </a:rPr>
              <a:t> </a:t>
            </a:r>
            <a:r>
              <a:rPr sz="1800" spc="5" dirty="0">
                <a:solidFill>
                  <a:srgbClr val="404040"/>
                </a:solidFill>
                <a:latin typeface="Verdana"/>
                <a:cs typeface="Verdana"/>
              </a:rPr>
              <a:t>compensation</a:t>
            </a:r>
            <a:r>
              <a:rPr sz="1800" spc="-120" dirty="0">
                <a:solidFill>
                  <a:srgbClr val="404040"/>
                </a:solidFill>
                <a:latin typeface="Verdana"/>
                <a:cs typeface="Verdana"/>
              </a:rPr>
              <a:t> </a:t>
            </a:r>
            <a:r>
              <a:rPr sz="1800" spc="-100" dirty="0">
                <a:solidFill>
                  <a:srgbClr val="404040"/>
                </a:solidFill>
                <a:latin typeface="Verdana"/>
                <a:cs typeface="Verdana"/>
              </a:rPr>
              <a:t>will</a:t>
            </a:r>
            <a:r>
              <a:rPr sz="1800" spc="-125" dirty="0">
                <a:solidFill>
                  <a:srgbClr val="404040"/>
                </a:solidFill>
                <a:latin typeface="Verdana"/>
                <a:cs typeface="Verdana"/>
              </a:rPr>
              <a:t> </a:t>
            </a:r>
            <a:r>
              <a:rPr sz="1800" spc="95" dirty="0">
                <a:solidFill>
                  <a:srgbClr val="404040"/>
                </a:solidFill>
                <a:latin typeface="Verdana"/>
                <a:cs typeface="Verdana"/>
              </a:rPr>
              <a:t>be</a:t>
            </a:r>
            <a:r>
              <a:rPr sz="1800" spc="-125" dirty="0">
                <a:solidFill>
                  <a:srgbClr val="404040"/>
                </a:solidFill>
                <a:latin typeface="Verdana"/>
                <a:cs typeface="Verdana"/>
              </a:rPr>
              <a:t> </a:t>
            </a:r>
            <a:r>
              <a:rPr sz="1800" spc="-15" dirty="0">
                <a:solidFill>
                  <a:srgbClr val="404040"/>
                </a:solidFill>
                <a:latin typeface="Verdana"/>
                <a:cs typeface="Verdana"/>
              </a:rPr>
              <a:t>to</a:t>
            </a:r>
            <a:r>
              <a:rPr sz="1800" spc="-114" dirty="0">
                <a:solidFill>
                  <a:srgbClr val="404040"/>
                </a:solidFill>
                <a:latin typeface="Verdana"/>
                <a:cs typeface="Verdana"/>
              </a:rPr>
              <a:t> </a:t>
            </a:r>
            <a:r>
              <a:rPr sz="1800" spc="-45" dirty="0">
                <a:solidFill>
                  <a:srgbClr val="404040"/>
                </a:solidFill>
                <a:latin typeface="Verdana"/>
                <a:cs typeface="Verdana"/>
              </a:rPr>
              <a:t>treat</a:t>
            </a:r>
            <a:r>
              <a:rPr sz="1800" spc="-110" dirty="0">
                <a:solidFill>
                  <a:srgbClr val="404040"/>
                </a:solidFill>
                <a:latin typeface="Verdana"/>
                <a:cs typeface="Verdana"/>
              </a:rPr>
              <a:t> </a:t>
            </a:r>
            <a:r>
              <a:rPr sz="1800" spc="-25" dirty="0">
                <a:solidFill>
                  <a:srgbClr val="404040"/>
                </a:solidFill>
                <a:latin typeface="Verdana"/>
                <a:cs typeface="Verdana"/>
              </a:rPr>
              <a:t>the</a:t>
            </a:r>
            <a:r>
              <a:rPr sz="1800" spc="-90" dirty="0">
                <a:solidFill>
                  <a:srgbClr val="404040"/>
                </a:solidFill>
                <a:latin typeface="Verdana"/>
                <a:cs typeface="Verdana"/>
              </a:rPr>
              <a:t> </a:t>
            </a:r>
            <a:r>
              <a:rPr sz="1800" dirty="0">
                <a:solidFill>
                  <a:srgbClr val="404040"/>
                </a:solidFill>
                <a:latin typeface="Verdana"/>
                <a:cs typeface="Verdana"/>
              </a:rPr>
              <a:t>value</a:t>
            </a:r>
            <a:r>
              <a:rPr sz="1800" spc="-160" dirty="0">
                <a:solidFill>
                  <a:srgbClr val="404040"/>
                </a:solidFill>
                <a:latin typeface="Verdana"/>
                <a:cs typeface="Verdana"/>
              </a:rPr>
              <a:t> </a:t>
            </a:r>
            <a:r>
              <a:rPr sz="1800" spc="-55" dirty="0">
                <a:solidFill>
                  <a:srgbClr val="404040"/>
                </a:solidFill>
                <a:latin typeface="Verdana"/>
                <a:cs typeface="Verdana"/>
              </a:rPr>
              <a:t>as</a:t>
            </a:r>
            <a:r>
              <a:rPr sz="1800" spc="-114" dirty="0">
                <a:solidFill>
                  <a:srgbClr val="404040"/>
                </a:solidFill>
                <a:latin typeface="Verdana"/>
                <a:cs typeface="Verdana"/>
              </a:rPr>
              <a:t> </a:t>
            </a:r>
            <a:r>
              <a:rPr sz="1800" spc="-5" dirty="0">
                <a:solidFill>
                  <a:srgbClr val="404040"/>
                </a:solidFill>
                <a:latin typeface="Verdana"/>
                <a:cs typeface="Verdana"/>
              </a:rPr>
              <a:t>domestic</a:t>
            </a:r>
            <a:r>
              <a:rPr sz="1800" spc="-135" dirty="0">
                <a:solidFill>
                  <a:srgbClr val="404040"/>
                </a:solidFill>
                <a:latin typeface="Verdana"/>
                <a:cs typeface="Verdana"/>
              </a:rPr>
              <a:t> </a:t>
            </a:r>
            <a:r>
              <a:rPr sz="1800" spc="45" dirty="0">
                <a:solidFill>
                  <a:srgbClr val="404040"/>
                </a:solidFill>
                <a:latin typeface="Verdana"/>
                <a:cs typeface="Verdana"/>
              </a:rPr>
              <a:t>debt</a:t>
            </a:r>
            <a:r>
              <a:rPr sz="1800" spc="-110" dirty="0">
                <a:solidFill>
                  <a:srgbClr val="404040"/>
                </a:solidFill>
                <a:latin typeface="Verdana"/>
                <a:cs typeface="Verdana"/>
              </a:rPr>
              <a:t> </a:t>
            </a:r>
            <a:r>
              <a:rPr sz="1800" spc="-75" dirty="0">
                <a:solidFill>
                  <a:srgbClr val="404040"/>
                </a:solidFill>
                <a:latin typeface="Verdana"/>
                <a:cs typeface="Verdana"/>
              </a:rPr>
              <a:t>or  </a:t>
            </a:r>
            <a:r>
              <a:rPr sz="1800" spc="-30" dirty="0">
                <a:solidFill>
                  <a:srgbClr val="404040"/>
                </a:solidFill>
                <a:latin typeface="Verdana"/>
                <a:cs typeface="Verdana"/>
              </a:rPr>
              <a:t>foreign</a:t>
            </a:r>
            <a:r>
              <a:rPr sz="1800" spc="-155" dirty="0">
                <a:solidFill>
                  <a:srgbClr val="404040"/>
                </a:solidFill>
                <a:latin typeface="Verdana"/>
                <a:cs typeface="Verdana"/>
              </a:rPr>
              <a:t> </a:t>
            </a:r>
            <a:r>
              <a:rPr sz="1800" spc="5" dirty="0">
                <a:solidFill>
                  <a:srgbClr val="404040"/>
                </a:solidFill>
                <a:latin typeface="Verdana"/>
                <a:cs typeface="Verdana"/>
              </a:rPr>
              <a:t>debt.</a:t>
            </a:r>
            <a:endParaRPr sz="1800" dirty="0">
              <a:latin typeface="Verdana"/>
              <a:cs typeface="Verdana"/>
            </a:endParaRPr>
          </a:p>
          <a:p>
            <a:pPr marL="12700">
              <a:lnSpc>
                <a:spcPct val="100000"/>
              </a:lnSpc>
              <a:spcBef>
                <a:spcPts val="994"/>
              </a:spcBef>
              <a:tabLst>
                <a:tab pos="354965" algn="l"/>
              </a:tabLst>
            </a:pPr>
            <a:r>
              <a:rPr sz="1450" spc="240" dirty="0">
                <a:solidFill>
                  <a:srgbClr val="AF1512"/>
                </a:solidFill>
                <a:latin typeface="Arial"/>
                <a:cs typeface="Arial"/>
              </a:rPr>
              <a:t>	</a:t>
            </a:r>
            <a:r>
              <a:rPr sz="1800" dirty="0">
                <a:solidFill>
                  <a:srgbClr val="404040"/>
                </a:solidFill>
                <a:latin typeface="Verdana"/>
                <a:cs typeface="Verdana"/>
              </a:rPr>
              <a:t>Creation</a:t>
            </a:r>
            <a:r>
              <a:rPr sz="1800" spc="-150" dirty="0">
                <a:solidFill>
                  <a:srgbClr val="404040"/>
                </a:solidFill>
                <a:latin typeface="Verdana"/>
                <a:cs typeface="Verdana"/>
              </a:rPr>
              <a:t> </a:t>
            </a:r>
            <a:r>
              <a:rPr sz="1800" spc="10" dirty="0">
                <a:solidFill>
                  <a:srgbClr val="404040"/>
                </a:solidFill>
                <a:latin typeface="Verdana"/>
                <a:cs typeface="Verdana"/>
              </a:rPr>
              <a:t>of</a:t>
            </a:r>
            <a:r>
              <a:rPr sz="1800" spc="-135" dirty="0">
                <a:solidFill>
                  <a:srgbClr val="404040"/>
                </a:solidFill>
                <a:latin typeface="Verdana"/>
                <a:cs typeface="Verdana"/>
              </a:rPr>
              <a:t> </a:t>
            </a:r>
            <a:r>
              <a:rPr sz="1800" spc="150" dirty="0" smtClean="0">
                <a:solidFill>
                  <a:srgbClr val="404040"/>
                </a:solidFill>
                <a:latin typeface="Verdana"/>
                <a:cs typeface="Verdana"/>
              </a:rPr>
              <a:t>a</a:t>
            </a:r>
            <a:r>
              <a:rPr sz="1800" spc="-145" dirty="0" smtClean="0">
                <a:solidFill>
                  <a:srgbClr val="404040"/>
                </a:solidFill>
                <a:latin typeface="Verdana"/>
                <a:cs typeface="Verdana"/>
              </a:rPr>
              <a:t> </a:t>
            </a:r>
            <a:r>
              <a:rPr lang="en-ZW" sz="1800" spc="-145" dirty="0" smtClean="0">
                <a:solidFill>
                  <a:srgbClr val="404040"/>
                </a:solidFill>
                <a:latin typeface="Verdana"/>
                <a:cs typeface="Verdana"/>
              </a:rPr>
              <a:t>"</a:t>
            </a:r>
            <a:r>
              <a:rPr sz="1800" spc="5" dirty="0" smtClean="0">
                <a:solidFill>
                  <a:srgbClr val="404040"/>
                </a:solidFill>
                <a:latin typeface="Verdana"/>
                <a:cs typeface="Verdana"/>
              </a:rPr>
              <a:t>Land</a:t>
            </a:r>
            <a:r>
              <a:rPr sz="1800" spc="-105" dirty="0" smtClean="0">
                <a:solidFill>
                  <a:srgbClr val="404040"/>
                </a:solidFill>
                <a:latin typeface="Verdana"/>
                <a:cs typeface="Verdana"/>
              </a:rPr>
              <a:t> </a:t>
            </a:r>
            <a:r>
              <a:rPr sz="1800" spc="-70" dirty="0" smtClean="0">
                <a:solidFill>
                  <a:srgbClr val="404040"/>
                </a:solidFill>
                <a:latin typeface="Verdana"/>
                <a:cs typeface="Verdana"/>
              </a:rPr>
              <a:t>Bank</a:t>
            </a:r>
            <a:r>
              <a:rPr lang="en-ZW" sz="1800" spc="-70" dirty="0" smtClean="0">
                <a:solidFill>
                  <a:srgbClr val="404040"/>
                </a:solidFill>
                <a:latin typeface="Verdana"/>
                <a:cs typeface="Verdana"/>
              </a:rPr>
              <a:t>"</a:t>
            </a:r>
            <a:r>
              <a:rPr sz="1800" spc="-125" dirty="0" smtClean="0">
                <a:solidFill>
                  <a:srgbClr val="404040"/>
                </a:solidFill>
                <a:latin typeface="Verdana"/>
                <a:cs typeface="Verdana"/>
              </a:rPr>
              <a:t> </a:t>
            </a:r>
            <a:r>
              <a:rPr sz="1800" dirty="0">
                <a:solidFill>
                  <a:srgbClr val="404040"/>
                </a:solidFill>
                <a:latin typeface="Verdana"/>
                <a:cs typeface="Verdana"/>
              </a:rPr>
              <a:t>would</a:t>
            </a:r>
            <a:r>
              <a:rPr sz="1800" spc="-105" dirty="0">
                <a:solidFill>
                  <a:srgbClr val="404040"/>
                </a:solidFill>
                <a:latin typeface="Verdana"/>
                <a:cs typeface="Verdana"/>
              </a:rPr>
              <a:t> </a:t>
            </a:r>
            <a:r>
              <a:rPr sz="1800" spc="-5" dirty="0">
                <a:solidFill>
                  <a:srgbClr val="404040"/>
                </a:solidFill>
                <a:latin typeface="Verdana"/>
                <a:cs typeface="Verdana"/>
              </a:rPr>
              <a:t>allow</a:t>
            </a:r>
            <a:r>
              <a:rPr sz="1800" spc="-160" dirty="0">
                <a:solidFill>
                  <a:srgbClr val="404040"/>
                </a:solidFill>
                <a:latin typeface="Verdana"/>
                <a:cs typeface="Verdana"/>
              </a:rPr>
              <a:t> </a:t>
            </a:r>
            <a:r>
              <a:rPr sz="1800" spc="-25" dirty="0">
                <a:solidFill>
                  <a:srgbClr val="404040"/>
                </a:solidFill>
                <a:latin typeface="Verdana"/>
                <a:cs typeface="Verdana"/>
              </a:rPr>
              <a:t>the</a:t>
            </a:r>
            <a:r>
              <a:rPr sz="1800" spc="-105" dirty="0">
                <a:solidFill>
                  <a:srgbClr val="404040"/>
                </a:solidFill>
                <a:latin typeface="Verdana"/>
                <a:cs typeface="Verdana"/>
              </a:rPr>
              <a:t> </a:t>
            </a:r>
            <a:r>
              <a:rPr sz="1800" spc="50" dirty="0">
                <a:solidFill>
                  <a:srgbClr val="404040"/>
                </a:solidFill>
                <a:latin typeface="Verdana"/>
                <a:cs typeface="Verdana"/>
              </a:rPr>
              <a:t>debt</a:t>
            </a:r>
            <a:r>
              <a:rPr sz="1800" spc="-140" dirty="0">
                <a:solidFill>
                  <a:srgbClr val="404040"/>
                </a:solidFill>
                <a:latin typeface="Verdana"/>
                <a:cs typeface="Verdana"/>
              </a:rPr>
              <a:t> </a:t>
            </a:r>
            <a:r>
              <a:rPr sz="1800" spc="-15" dirty="0">
                <a:solidFill>
                  <a:srgbClr val="404040"/>
                </a:solidFill>
                <a:latin typeface="Verdana"/>
                <a:cs typeface="Verdana"/>
              </a:rPr>
              <a:t>to</a:t>
            </a:r>
            <a:r>
              <a:rPr sz="1800" spc="-125" dirty="0">
                <a:solidFill>
                  <a:srgbClr val="404040"/>
                </a:solidFill>
                <a:latin typeface="Verdana"/>
                <a:cs typeface="Verdana"/>
              </a:rPr>
              <a:t> </a:t>
            </a:r>
            <a:r>
              <a:rPr sz="1800" spc="100" dirty="0">
                <a:solidFill>
                  <a:srgbClr val="404040"/>
                </a:solidFill>
                <a:latin typeface="Verdana"/>
                <a:cs typeface="Verdana"/>
              </a:rPr>
              <a:t>be</a:t>
            </a:r>
            <a:r>
              <a:rPr sz="1800" spc="-135" dirty="0">
                <a:solidFill>
                  <a:srgbClr val="404040"/>
                </a:solidFill>
                <a:latin typeface="Verdana"/>
                <a:cs typeface="Verdana"/>
              </a:rPr>
              <a:t> </a:t>
            </a:r>
            <a:r>
              <a:rPr sz="1800" spc="-20" dirty="0">
                <a:solidFill>
                  <a:srgbClr val="404040"/>
                </a:solidFill>
                <a:latin typeface="Verdana"/>
                <a:cs typeface="Verdana"/>
              </a:rPr>
              <a:t>off</a:t>
            </a:r>
            <a:r>
              <a:rPr sz="1800" spc="-145" dirty="0">
                <a:solidFill>
                  <a:srgbClr val="404040"/>
                </a:solidFill>
                <a:latin typeface="Verdana"/>
                <a:cs typeface="Verdana"/>
              </a:rPr>
              <a:t> </a:t>
            </a:r>
            <a:r>
              <a:rPr sz="1800" spc="75" dirty="0">
                <a:solidFill>
                  <a:srgbClr val="404040"/>
                </a:solidFill>
                <a:latin typeface="Verdana"/>
                <a:cs typeface="Verdana"/>
              </a:rPr>
              <a:t>balance</a:t>
            </a:r>
            <a:r>
              <a:rPr sz="1800" spc="-130" dirty="0">
                <a:solidFill>
                  <a:srgbClr val="404040"/>
                </a:solidFill>
                <a:latin typeface="Verdana"/>
                <a:cs typeface="Verdana"/>
              </a:rPr>
              <a:t> </a:t>
            </a:r>
            <a:r>
              <a:rPr sz="1800" spc="-60" dirty="0">
                <a:solidFill>
                  <a:srgbClr val="404040"/>
                </a:solidFill>
                <a:latin typeface="Verdana"/>
                <a:cs typeface="Verdana"/>
              </a:rPr>
              <a:t>sheet.</a:t>
            </a:r>
            <a:endParaRPr sz="1800" dirty="0">
              <a:latin typeface="Verdana"/>
              <a:cs typeface="Verdana"/>
            </a:endParaRPr>
          </a:p>
          <a:p>
            <a:pPr marL="12700">
              <a:lnSpc>
                <a:spcPct val="100000"/>
              </a:lnSpc>
              <a:spcBef>
                <a:spcPts val="1010"/>
              </a:spcBef>
              <a:tabLst>
                <a:tab pos="354965" algn="l"/>
              </a:tabLst>
            </a:pPr>
            <a:r>
              <a:rPr sz="1450" spc="235" dirty="0">
                <a:solidFill>
                  <a:srgbClr val="AF1512"/>
                </a:solidFill>
                <a:latin typeface="Arial"/>
                <a:cs typeface="Arial"/>
              </a:rPr>
              <a:t>	</a:t>
            </a:r>
            <a:r>
              <a:rPr sz="1800" spc="-60" dirty="0">
                <a:solidFill>
                  <a:srgbClr val="404040"/>
                </a:solidFill>
                <a:latin typeface="Verdana"/>
                <a:cs typeface="Verdana"/>
              </a:rPr>
              <a:t>Sale</a:t>
            </a:r>
            <a:r>
              <a:rPr sz="1800" spc="-140" dirty="0">
                <a:solidFill>
                  <a:srgbClr val="404040"/>
                </a:solidFill>
                <a:latin typeface="Verdana"/>
                <a:cs typeface="Verdana"/>
              </a:rPr>
              <a:t> </a:t>
            </a:r>
            <a:r>
              <a:rPr sz="1800" spc="5" dirty="0">
                <a:solidFill>
                  <a:srgbClr val="404040"/>
                </a:solidFill>
                <a:latin typeface="Verdana"/>
                <a:cs typeface="Verdana"/>
              </a:rPr>
              <a:t>of</a:t>
            </a:r>
            <a:r>
              <a:rPr sz="1800" spc="-140" dirty="0">
                <a:solidFill>
                  <a:srgbClr val="404040"/>
                </a:solidFill>
                <a:latin typeface="Verdana"/>
                <a:cs typeface="Verdana"/>
              </a:rPr>
              <a:t> </a:t>
            </a:r>
            <a:r>
              <a:rPr sz="1800" spc="15" dirty="0">
                <a:solidFill>
                  <a:srgbClr val="404040"/>
                </a:solidFill>
                <a:latin typeface="Verdana"/>
                <a:cs typeface="Verdana"/>
              </a:rPr>
              <a:t>land</a:t>
            </a:r>
            <a:r>
              <a:rPr sz="1800" spc="-130" dirty="0">
                <a:solidFill>
                  <a:srgbClr val="404040"/>
                </a:solidFill>
                <a:latin typeface="Verdana"/>
                <a:cs typeface="Verdana"/>
              </a:rPr>
              <a:t> </a:t>
            </a:r>
            <a:r>
              <a:rPr sz="1800" dirty="0">
                <a:solidFill>
                  <a:srgbClr val="404040"/>
                </a:solidFill>
                <a:latin typeface="Verdana"/>
                <a:cs typeface="Verdana"/>
              </a:rPr>
              <a:t>around</a:t>
            </a:r>
            <a:r>
              <a:rPr sz="1800" spc="-120" dirty="0">
                <a:solidFill>
                  <a:srgbClr val="404040"/>
                </a:solidFill>
                <a:latin typeface="Verdana"/>
                <a:cs typeface="Verdana"/>
              </a:rPr>
              <a:t> </a:t>
            </a:r>
            <a:r>
              <a:rPr sz="1800" spc="-65" dirty="0">
                <a:solidFill>
                  <a:srgbClr val="404040"/>
                </a:solidFill>
                <a:latin typeface="Verdana"/>
                <a:cs typeface="Verdana"/>
              </a:rPr>
              <a:t>major</a:t>
            </a:r>
            <a:r>
              <a:rPr sz="1800" spc="-155" dirty="0">
                <a:solidFill>
                  <a:srgbClr val="404040"/>
                </a:solidFill>
                <a:latin typeface="Verdana"/>
                <a:cs typeface="Verdana"/>
              </a:rPr>
              <a:t> </a:t>
            </a:r>
            <a:r>
              <a:rPr sz="1800" spc="-20" dirty="0">
                <a:solidFill>
                  <a:srgbClr val="404040"/>
                </a:solidFill>
                <a:latin typeface="Verdana"/>
                <a:cs typeface="Verdana"/>
              </a:rPr>
              <a:t>urban</a:t>
            </a:r>
            <a:r>
              <a:rPr sz="1800" spc="-125" dirty="0">
                <a:solidFill>
                  <a:srgbClr val="404040"/>
                </a:solidFill>
                <a:latin typeface="Verdana"/>
                <a:cs typeface="Verdana"/>
              </a:rPr>
              <a:t> </a:t>
            </a:r>
            <a:r>
              <a:rPr sz="1800" spc="-25" dirty="0">
                <a:solidFill>
                  <a:srgbClr val="404040"/>
                </a:solidFill>
                <a:latin typeface="Verdana"/>
                <a:cs typeface="Verdana"/>
              </a:rPr>
              <a:t>areas</a:t>
            </a:r>
            <a:endParaRPr sz="18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3</a:t>
            </a:r>
            <a:r>
              <a:rPr lang="en-ZW" sz="2800" spc="-240" dirty="0" smtClean="0">
                <a:solidFill>
                  <a:srgbClr val="FFFFFF"/>
                </a:solidFill>
                <a:latin typeface="Verdana"/>
                <a:cs typeface="Verdana"/>
              </a:rPr>
              <a:t>4</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37876" y="0"/>
            <a:ext cx="685800" cy="1143000"/>
          </a:xfrm>
          <a:custGeom>
            <a:avLst/>
            <a:gdLst/>
            <a:ahLst/>
            <a:cxnLst/>
            <a:rect l="l" t="t" r="r" b="b"/>
            <a:pathLst>
              <a:path w="685800" h="1143000">
                <a:moveTo>
                  <a:pt x="0" y="1143000"/>
                </a:moveTo>
                <a:lnTo>
                  <a:pt x="685800" y="1143000"/>
                </a:lnTo>
                <a:lnTo>
                  <a:pt x="685800" y="0"/>
                </a:lnTo>
                <a:lnTo>
                  <a:pt x="0" y="0"/>
                </a:lnTo>
                <a:lnTo>
                  <a:pt x="0" y="1143000"/>
                </a:lnTo>
                <a:close/>
              </a:path>
            </a:pathLst>
          </a:custGeom>
          <a:solidFill>
            <a:srgbClr val="AF1512"/>
          </a:solidFill>
        </p:spPr>
        <p:txBody>
          <a:bodyPr wrap="square" lIns="0" tIns="0" rIns="0" bIns="0" rtlCol="0"/>
          <a:lstStyle/>
          <a:p>
            <a:endParaRPr/>
          </a:p>
        </p:txBody>
      </p:sp>
      <p:sp>
        <p:nvSpPr>
          <p:cNvPr id="3" name="object 3"/>
          <p:cNvSpPr txBox="1">
            <a:spLocks noGrp="1"/>
          </p:cNvSpPr>
          <p:nvPr>
            <p:ph type="title"/>
          </p:nvPr>
        </p:nvSpPr>
        <p:spPr>
          <a:xfrm>
            <a:off x="1233932" y="1032459"/>
            <a:ext cx="2788920" cy="574675"/>
          </a:xfrm>
          <a:prstGeom prst="rect">
            <a:avLst/>
          </a:prstGeom>
        </p:spPr>
        <p:txBody>
          <a:bodyPr vert="horz" wrap="square" lIns="0" tIns="12700" rIns="0" bIns="0" rtlCol="0">
            <a:spAutoFit/>
          </a:bodyPr>
          <a:lstStyle/>
          <a:p>
            <a:pPr marL="12700">
              <a:lnSpc>
                <a:spcPct val="100000"/>
              </a:lnSpc>
              <a:spcBef>
                <a:spcPts val="100"/>
              </a:spcBef>
            </a:pPr>
            <a:r>
              <a:rPr lang="en-ZW" sz="3600" spc="-320" dirty="0" smtClean="0"/>
              <a:t>Devolution</a:t>
            </a:r>
            <a:endParaRPr sz="3600" dirty="0"/>
          </a:p>
        </p:txBody>
      </p:sp>
      <p:sp>
        <p:nvSpPr>
          <p:cNvPr id="4" name="object 4"/>
          <p:cNvSpPr txBox="1"/>
          <p:nvPr/>
        </p:nvSpPr>
        <p:spPr>
          <a:xfrm>
            <a:off x="599338" y="2506217"/>
            <a:ext cx="10829290" cy="2366674"/>
          </a:xfrm>
          <a:prstGeom prst="rect">
            <a:avLst/>
          </a:prstGeom>
        </p:spPr>
        <p:txBody>
          <a:bodyPr vert="horz" wrap="square" lIns="0" tIns="139065" rIns="0" bIns="0" rtlCol="0">
            <a:spAutoFit/>
          </a:bodyPr>
          <a:lstStyle/>
          <a:p>
            <a:pPr marL="354965" marR="274320" indent="-342900">
              <a:lnSpc>
                <a:spcPct val="100000"/>
              </a:lnSpc>
              <a:spcBef>
                <a:spcPts val="994"/>
              </a:spcBef>
              <a:tabLst>
                <a:tab pos="354965" algn="l"/>
              </a:tabLst>
            </a:pPr>
            <a:r>
              <a:rPr sz="3200" spc="235" dirty="0" smtClean="0">
                <a:solidFill>
                  <a:srgbClr val="AF1512"/>
                </a:solidFill>
                <a:latin typeface="Arial"/>
                <a:cs typeface="Arial"/>
              </a:rPr>
              <a:t>	</a:t>
            </a:r>
            <a:r>
              <a:rPr lang="en-ZW" sz="3200" spc="-15" dirty="0" smtClean="0">
                <a:solidFill>
                  <a:srgbClr val="404040"/>
                </a:solidFill>
                <a:latin typeface="Verdana"/>
                <a:cs typeface="Verdana"/>
              </a:rPr>
              <a:t>$319 million allocated in 2019</a:t>
            </a:r>
            <a:r>
              <a:rPr sz="3200" spc="-65" dirty="0" smtClean="0">
                <a:solidFill>
                  <a:srgbClr val="404040"/>
                </a:solidFill>
                <a:latin typeface="Verdana"/>
                <a:cs typeface="Verdana"/>
              </a:rPr>
              <a:t>;</a:t>
            </a:r>
            <a:endParaRPr sz="3200" dirty="0" smtClean="0">
              <a:latin typeface="Verdana"/>
              <a:cs typeface="Verdana"/>
            </a:endParaRPr>
          </a:p>
          <a:p>
            <a:pPr marL="12700">
              <a:lnSpc>
                <a:spcPct val="100000"/>
              </a:lnSpc>
              <a:spcBef>
                <a:spcPts val="1000"/>
              </a:spcBef>
              <a:tabLst>
                <a:tab pos="354965" algn="l"/>
              </a:tabLst>
            </a:pPr>
            <a:r>
              <a:rPr sz="3200" spc="235" dirty="0" smtClean="0">
                <a:solidFill>
                  <a:srgbClr val="AF1512"/>
                </a:solidFill>
                <a:latin typeface="Arial"/>
                <a:cs typeface="Arial"/>
              </a:rPr>
              <a:t>	</a:t>
            </a:r>
            <a:r>
              <a:rPr sz="3200" spc="100" dirty="0" smtClean="0">
                <a:solidFill>
                  <a:srgbClr val="404040"/>
                </a:solidFill>
                <a:latin typeface="Verdana"/>
                <a:cs typeface="Verdana"/>
              </a:rPr>
              <a:t>A</a:t>
            </a:r>
            <a:r>
              <a:rPr lang="en-ZW" sz="3200" spc="100" dirty="0" smtClean="0">
                <a:solidFill>
                  <a:srgbClr val="404040"/>
                </a:solidFill>
                <a:latin typeface="Verdana"/>
                <a:cs typeface="Verdana"/>
              </a:rPr>
              <a:t>focus is on projects that create jobs;</a:t>
            </a:r>
            <a:endParaRPr sz="3200" dirty="0" smtClean="0">
              <a:latin typeface="Verdana"/>
              <a:cs typeface="Verdana"/>
            </a:endParaRPr>
          </a:p>
          <a:p>
            <a:pPr marL="357188" indent="-344488">
              <a:lnSpc>
                <a:spcPct val="100000"/>
              </a:lnSpc>
              <a:spcBef>
                <a:spcPts val="1005"/>
              </a:spcBef>
              <a:tabLst>
                <a:tab pos="354965" algn="l"/>
              </a:tabLst>
            </a:pPr>
            <a:r>
              <a:rPr sz="3200" spc="235" dirty="0" smtClean="0">
                <a:solidFill>
                  <a:srgbClr val="AF1512"/>
                </a:solidFill>
                <a:latin typeface="Arial"/>
                <a:cs typeface="Arial"/>
              </a:rPr>
              <a:t>	</a:t>
            </a:r>
            <a:r>
              <a:rPr lang="en-ZW" sz="3200" spc="-60" dirty="0" smtClean="0">
                <a:solidFill>
                  <a:srgbClr val="404040"/>
                </a:solidFill>
                <a:latin typeface="Verdana"/>
                <a:cs typeface="Verdana"/>
              </a:rPr>
              <a:t>Resource allocation based on quality of infrastructure, levels of poverty and population size.</a:t>
            </a:r>
            <a:endParaRPr sz="3200" dirty="0">
              <a:latin typeface="Verdana"/>
              <a:cs typeface="Verdana"/>
            </a:endParaRPr>
          </a:p>
        </p:txBody>
      </p:sp>
      <p:sp>
        <p:nvSpPr>
          <p:cNvPr id="5" name="object 5"/>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dirty="0" smtClean="0">
                <a:solidFill>
                  <a:srgbClr val="FFFFFF"/>
                </a:solidFill>
                <a:latin typeface="Verdana"/>
                <a:cs typeface="Verdana"/>
              </a:rPr>
              <a:t>3</a:t>
            </a:r>
            <a:r>
              <a:rPr lang="en-ZW" sz="2800" spc="-240" dirty="0" smtClean="0">
                <a:solidFill>
                  <a:srgbClr val="FFFFFF"/>
                </a:solidFill>
                <a:latin typeface="Verdana"/>
                <a:cs typeface="Verdana"/>
              </a:rPr>
              <a:t>5</a:t>
            </a:r>
            <a:endParaRPr sz="2800" dirty="0">
              <a:latin typeface="Verdana"/>
              <a:cs typeface="Verdana"/>
            </a:endParaRPr>
          </a:p>
        </p:txBody>
      </p:sp>
    </p:spTree>
    <p:extLst>
      <p:ext uri="{BB962C8B-B14F-4D97-AF65-F5344CB8AC3E}">
        <p14:creationId xmlns:p14="http://schemas.microsoft.com/office/powerpoint/2010/main" val="17574612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1999" cy="6857996"/>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810000" y="2895600"/>
            <a:ext cx="4191000" cy="782907"/>
          </a:xfrm>
          <a:prstGeom prst="rect">
            <a:avLst/>
          </a:prstGeom>
        </p:spPr>
        <p:txBody>
          <a:bodyPr vert="horz" wrap="square" lIns="0" tIns="13335" rIns="0" bIns="0" rtlCol="0">
            <a:spAutoFit/>
          </a:bodyPr>
          <a:lstStyle/>
          <a:p>
            <a:pPr marL="12700">
              <a:lnSpc>
                <a:spcPct val="100000"/>
              </a:lnSpc>
              <a:spcBef>
                <a:spcPts val="105"/>
              </a:spcBef>
            </a:pPr>
            <a:r>
              <a:rPr sz="5000" spc="-1330" dirty="0">
                <a:solidFill>
                  <a:schemeClr val="tx1"/>
                </a:solidFill>
              </a:rPr>
              <a:t>I </a:t>
            </a:r>
            <a:r>
              <a:rPr lang="en-ZW" sz="5000" spc="-1330" dirty="0" smtClean="0">
                <a:solidFill>
                  <a:schemeClr val="tx1"/>
                </a:solidFill>
              </a:rPr>
              <a:t>     </a:t>
            </a:r>
            <a:r>
              <a:rPr sz="5000" spc="-715" dirty="0" smtClean="0">
                <a:solidFill>
                  <a:schemeClr val="tx1"/>
                </a:solidFill>
              </a:rPr>
              <a:t>THANK</a:t>
            </a:r>
            <a:r>
              <a:rPr sz="5000" spc="-490" dirty="0" smtClean="0">
                <a:solidFill>
                  <a:schemeClr val="tx1"/>
                </a:solidFill>
              </a:rPr>
              <a:t> </a:t>
            </a:r>
            <a:r>
              <a:rPr sz="5000" spc="-505" dirty="0">
                <a:solidFill>
                  <a:schemeClr val="tx1"/>
                </a:solidFill>
              </a:rPr>
              <a:t>YOU</a:t>
            </a:r>
            <a:endParaRPr sz="5000" dirty="0">
              <a:solidFill>
                <a:schemeClr val="tx1"/>
              </a:solidFill>
            </a:endParaRPr>
          </a:p>
        </p:txBody>
      </p:sp>
      <p:sp>
        <p:nvSpPr>
          <p:cNvPr id="4" name="object 4"/>
          <p:cNvSpPr txBox="1"/>
          <p:nvPr/>
        </p:nvSpPr>
        <p:spPr>
          <a:xfrm>
            <a:off x="10562970" y="570992"/>
            <a:ext cx="419100" cy="452120"/>
          </a:xfrm>
          <a:prstGeom prst="rect">
            <a:avLst/>
          </a:prstGeom>
        </p:spPr>
        <p:txBody>
          <a:bodyPr vert="horz" wrap="square" lIns="0" tIns="12065" rIns="0" bIns="0" rtlCol="0">
            <a:spAutoFit/>
          </a:bodyPr>
          <a:lstStyle/>
          <a:p>
            <a:pPr marL="12700">
              <a:lnSpc>
                <a:spcPct val="100000"/>
              </a:lnSpc>
              <a:spcBef>
                <a:spcPts val="95"/>
              </a:spcBef>
            </a:pPr>
            <a:r>
              <a:rPr lang="en-ZW" sz="2800" spc="-240" smtClean="0">
                <a:solidFill>
                  <a:srgbClr val="FFFFFF"/>
                </a:solidFill>
                <a:latin typeface="Verdana"/>
                <a:cs typeface="Verdana"/>
              </a:rPr>
              <a:t>36</a:t>
            </a:r>
            <a:endParaRPr sz="2800" dirty="0">
              <a:latin typeface="Verdana"/>
              <a:cs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21029</TotalTime>
  <Words>1556</Words>
  <Application>Microsoft Office PowerPoint</Application>
  <PresentationFormat>Widescreen</PresentationFormat>
  <Paragraphs>310</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Tahoma</vt:lpstr>
      <vt:lpstr>Times New Roman</vt:lpstr>
      <vt:lpstr>Verdana</vt:lpstr>
      <vt:lpstr>Wingdings</vt:lpstr>
      <vt:lpstr>Office Theme</vt:lpstr>
      <vt:lpstr>PowerPoint Presentation</vt:lpstr>
      <vt:lpstr>Outline</vt:lpstr>
      <vt:lpstr>Introduction</vt:lpstr>
      <vt:lpstr>Introduction cont</vt:lpstr>
      <vt:lpstr>ZIMBABWE  VISION 2030</vt:lpstr>
      <vt:lpstr>Vision 2030 values &amp; objectives</vt:lpstr>
      <vt:lpstr>Roadmap to Vision 2030</vt:lpstr>
      <vt:lpstr>Roadmap to Vision 2030 cont</vt:lpstr>
      <vt:lpstr>Transitional Stabilisation Programme</vt:lpstr>
      <vt:lpstr>PowerPoint Presentation</vt:lpstr>
      <vt:lpstr>Upper Middle Income Society</vt:lpstr>
      <vt:lpstr>PowerPoint Presentation</vt:lpstr>
      <vt:lpstr>Progress on TSP and Road to Vision 2030</vt:lpstr>
      <vt:lpstr>Fiscal Intervention</vt:lpstr>
      <vt:lpstr>Fiscal Consolidation</vt:lpstr>
      <vt:lpstr>Wage Bill Containment Measures</vt:lpstr>
      <vt:lpstr>Key Infrastructure Projects</vt:lpstr>
      <vt:lpstr>Inflation</vt:lpstr>
      <vt:lpstr>Domestic Debt</vt:lpstr>
      <vt:lpstr>Options for Arrears Clearance</vt:lpstr>
      <vt:lpstr>Monetary Sector and Currency Reforms</vt:lpstr>
      <vt:lpstr>Monetary Sector and Currency Reforms</vt:lpstr>
      <vt:lpstr>State Owned Enterprises and Parastatals Reforms</vt:lpstr>
      <vt:lpstr>Sector Focus</vt:lpstr>
      <vt:lpstr>Importance of Reviving the Manufacturing Sector</vt:lpstr>
      <vt:lpstr>Resuscitation of Distressed Companies</vt:lpstr>
      <vt:lpstr>Strategies to Revive Production</vt:lpstr>
      <vt:lpstr>Ease of Doing Business Reforms</vt:lpstr>
      <vt:lpstr>Agriculture</vt:lpstr>
      <vt:lpstr>Mining</vt:lpstr>
      <vt:lpstr>Institutional Reforms</vt:lpstr>
      <vt:lpstr>Legislative Agenda</vt:lpstr>
      <vt:lpstr>Legislative Agenda</vt:lpstr>
      <vt:lpstr>Land Reform</vt:lpstr>
      <vt:lpstr>Devolution</vt:lpstr>
      <vt:lpstr>I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Transitional Stabilisation Programme</dc:title>
  <dc:creator>patrick tuluzawu</dc:creator>
  <cp:lastModifiedBy>Benedict Takunda Zinhu</cp:lastModifiedBy>
  <cp:revision>34</cp:revision>
  <dcterms:created xsi:type="dcterms:W3CDTF">2019-03-23T10:30:48Z</dcterms:created>
  <dcterms:modified xsi:type="dcterms:W3CDTF">2019-04-24T07:28:08Z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2019-03-22T00:00:00Z</vt:filetime>
  </property>
  <property fmtid="{D5CDD505-2E9C-101B-9397-08002B2CF9AE}" pid="3" name="Creator">
    <vt:lpwstr>Microsoft® PowerPoint® 2016</vt:lpwstr>
  </property>
  <property fmtid="{D5CDD505-2E9C-101B-9397-08002B2CF9AE}" pid="4" name="LastSaved">
    <vt:filetime>2019-03-23T00:00:00Z</vt:filetime>
  </property>
</Properties>
</file>