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507" r:id="rId2"/>
    <p:sldId id="260" r:id="rId3"/>
    <p:sldId id="257" r:id="rId4"/>
    <p:sldId id="259" r:id="rId5"/>
    <p:sldId id="509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510" r:id="rId15"/>
    <p:sldId id="270" r:id="rId16"/>
    <p:sldId id="271" r:id="rId17"/>
    <p:sldId id="508" r:id="rId18"/>
    <p:sldId id="273" r:id="rId19"/>
    <p:sldId id="274" r:id="rId20"/>
    <p:sldId id="275" r:id="rId21"/>
    <p:sldId id="276" r:id="rId22"/>
  </p:sldIdLst>
  <p:sldSz cx="9144000" cy="6858000" type="screen4x3"/>
  <p:notesSz cx="7010400" cy="92964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66CCFF"/>
    <a:srgbClr val="33CCCC"/>
    <a:srgbClr val="00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5" autoAdjust="0"/>
    <p:restoredTop sz="93842" autoAdjust="0"/>
  </p:normalViewPr>
  <p:slideViewPr>
    <p:cSldViewPr>
      <p:cViewPr varScale="1">
        <p:scale>
          <a:sx n="74" d="100"/>
          <a:sy n="74" d="100"/>
        </p:scale>
        <p:origin x="1400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1716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R\Desktop\MOFED\Annual%20Rev%20&amp;%20Exp%20since%202009%20Database%2012.5.22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R\Desktop\MOFED\Annual%20Rev%20&amp;%20Exp%20since%202009%20Database%2012.5.22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Chart%20in%20Microsoft%20Word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Outturn%202022%20(5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'2021 Annual Review Graphs'!$D$142</c:f>
              <c:strCache>
                <c:ptCount val="1"/>
                <c:pt idx="0">
                  <c:v>Price Changes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 Annual Review Graphs'!$C$143:$C$150</c:f>
              <c:strCache>
                <c:ptCount val="8"/>
                <c:pt idx="0">
                  <c:v>Coffee, Arabica ($/kg)</c:v>
                </c:pt>
                <c:pt idx="1">
                  <c:v>Soybeans ($/mt)</c:v>
                </c:pt>
                <c:pt idx="2">
                  <c:v>Soybean oil ($/mt)</c:v>
                </c:pt>
                <c:pt idx="3">
                  <c:v>Maize ($/mt)</c:v>
                </c:pt>
                <c:pt idx="4">
                  <c:v>Wheat, US, HRW ($/mt)</c:v>
                </c:pt>
                <c:pt idx="5">
                  <c:v>Meat, Beef ($/kg)</c:v>
                </c:pt>
                <c:pt idx="6">
                  <c:v>Meat, Chicken ($/kg)</c:v>
                </c:pt>
                <c:pt idx="7">
                  <c:v>Crude Oil, Brent ($/bbl)</c:v>
                </c:pt>
              </c:strCache>
            </c:strRef>
          </c:cat>
          <c:val>
            <c:numRef>
              <c:f>'2021 Annual Review Graphs'!$D$143:$D$150</c:f>
              <c:numCache>
                <c:formatCode>General</c:formatCode>
                <c:ptCount val="8"/>
                <c:pt idx="0">
                  <c:v>22</c:v>
                </c:pt>
                <c:pt idx="1">
                  <c:v>20.100000000000001</c:v>
                </c:pt>
                <c:pt idx="2">
                  <c:v>30</c:v>
                </c:pt>
                <c:pt idx="3">
                  <c:v>19.2</c:v>
                </c:pt>
                <c:pt idx="4">
                  <c:v>42.9</c:v>
                </c:pt>
                <c:pt idx="5">
                  <c:v>15</c:v>
                </c:pt>
                <c:pt idx="6">
                  <c:v>41.6</c:v>
                </c:pt>
                <c:pt idx="7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8A-439A-9F6E-750215CD69A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6427295"/>
        <c:axId val="27977743"/>
      </c:barChart>
      <c:catAx>
        <c:axId val="26427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7743"/>
        <c:crosses val="autoZero"/>
        <c:auto val="1"/>
        <c:lblAlgn val="ctr"/>
        <c:lblOffset val="100"/>
        <c:noMultiLvlLbl val="0"/>
      </c:catAx>
      <c:valAx>
        <c:axId val="27977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Change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72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22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'2021 Annual Review Graphs'!$A$119</c:f>
              <c:strCache>
                <c:ptCount val="1"/>
                <c:pt idx="0">
                  <c:v>Advanced Economies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'2021 Annual Review Graphs'!$B$118:$E$118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'2021 Annual Review Graphs'!$B$119:$E$119</c:f>
              <c:numCache>
                <c:formatCode>General</c:formatCode>
                <c:ptCount val="4"/>
                <c:pt idx="0">
                  <c:v>0.7</c:v>
                </c:pt>
                <c:pt idx="1">
                  <c:v>3.1</c:v>
                </c:pt>
                <c:pt idx="2">
                  <c:v>5.7</c:v>
                </c:pt>
                <c:pt idx="3">
                  <c:v>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6B-4491-A3EC-743A751988DB}"/>
            </c:ext>
          </c:extLst>
        </c:ser>
        <c:ser>
          <c:idx val="1"/>
          <c:order val="1"/>
          <c:tx>
            <c:strRef>
              <c:f>'2021 Annual Review Graphs'!$A$120</c:f>
              <c:strCache>
                <c:ptCount val="1"/>
                <c:pt idx="0">
                  <c:v>EM&amp;MIE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'2021 Annual Review Graphs'!$B$118:$E$118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'2021 Annual Review Graphs'!$B$120:$E$120</c:f>
              <c:numCache>
                <c:formatCode>General</c:formatCode>
                <c:ptCount val="4"/>
                <c:pt idx="0">
                  <c:v>4.5999999999999996</c:v>
                </c:pt>
                <c:pt idx="1">
                  <c:v>5.3</c:v>
                </c:pt>
                <c:pt idx="2">
                  <c:v>8.1999999999999993</c:v>
                </c:pt>
                <c:pt idx="3">
                  <c:v>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6B-4491-A3EC-743A751988DB}"/>
            </c:ext>
          </c:extLst>
        </c:ser>
        <c:ser>
          <c:idx val="2"/>
          <c:order val="2"/>
          <c:tx>
            <c:strRef>
              <c:f>'2021 Annual Review Graphs'!$A$121</c:f>
              <c:strCache>
                <c:ptCount val="1"/>
                <c:pt idx="0">
                  <c:v>SSA</c:v>
                </c:pt>
              </c:strCache>
            </c:strRef>
          </c:tx>
          <c:spPr>
            <a:ln w="28575" cap="rnd">
              <a:solidFill>
                <a:srgbClr val="00B050">
                  <a:alpha val="98000"/>
                </a:srgb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'2021 Annual Review Graphs'!$B$118:$E$118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'2021 Annual Review Graphs'!$B$121:$E$121</c:f>
              <c:numCache>
                <c:formatCode>General</c:formatCode>
                <c:ptCount val="4"/>
                <c:pt idx="0">
                  <c:v>10.199999999999999</c:v>
                </c:pt>
                <c:pt idx="1">
                  <c:v>11</c:v>
                </c:pt>
                <c:pt idx="2">
                  <c:v>12.2</c:v>
                </c:pt>
                <c:pt idx="3">
                  <c:v>9.6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6B-4491-A3EC-743A751988D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991569631"/>
        <c:axId val="1900829119"/>
      </c:lineChart>
      <c:catAx>
        <c:axId val="1991569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0829119"/>
        <c:crosses val="autoZero"/>
        <c:auto val="1"/>
        <c:lblAlgn val="ctr"/>
        <c:lblOffset val="100"/>
        <c:noMultiLvlLbl val="0"/>
      </c:catAx>
      <c:valAx>
        <c:axId val="1900829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15696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19050" cap="flat" cmpd="sng" algn="ctr">
      <a:solidFill>
        <a:schemeClr val="accent1">
          <a:alpha val="97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'[Chart in Microsoft Word]Annual'!$B$6:$B$20</c:f>
              <c:strCache>
                <c:ptCount val="15"/>
                <c:pt idx="0">
                  <c:v>Food Inflation</c:v>
                </c:pt>
                <c:pt idx="2">
                  <c:v>Percent</c:v>
                </c:pt>
              </c:strCache>
            </c:strRef>
          </c:tx>
          <c:spPr>
            <a:ln w="22225" cap="rnd">
              <a:solidFill>
                <a:schemeClr val="accent4">
                  <a:lumMod val="60000"/>
                  <a:lumOff val="40000"/>
                </a:schemeClr>
              </a:solidFill>
              <a:prstDash val="lgDash"/>
              <a:round/>
            </a:ln>
            <a:effectLst/>
          </c:spPr>
          <c:marker>
            <c:symbol val="none"/>
          </c:marker>
          <c:cat>
            <c:numRef>
              <c:f>'[Chart in Microsoft Word]Annual'!$A$21:$A$38</c:f>
              <c:numCache>
                <c:formatCode>mmm\-yy</c:formatCode>
                <c:ptCount val="18"/>
                <c:pt idx="0">
                  <c:v>44212</c:v>
                </c:pt>
                <c:pt idx="1">
                  <c:v>44243</c:v>
                </c:pt>
                <c:pt idx="2">
                  <c:v>44271</c:v>
                </c:pt>
                <c:pt idx="3">
                  <c:v>44302</c:v>
                </c:pt>
                <c:pt idx="4">
                  <c:v>44332</c:v>
                </c:pt>
                <c:pt idx="5">
                  <c:v>44363</c:v>
                </c:pt>
                <c:pt idx="6">
                  <c:v>44393</c:v>
                </c:pt>
                <c:pt idx="7">
                  <c:v>44424</c:v>
                </c:pt>
                <c:pt idx="8">
                  <c:v>44455</c:v>
                </c:pt>
                <c:pt idx="9">
                  <c:v>44485</c:v>
                </c:pt>
                <c:pt idx="10">
                  <c:v>44516</c:v>
                </c:pt>
                <c:pt idx="11">
                  <c:v>44546</c:v>
                </c:pt>
                <c:pt idx="12">
                  <c:v>44577</c:v>
                </c:pt>
                <c:pt idx="13">
                  <c:v>44608</c:v>
                </c:pt>
                <c:pt idx="14">
                  <c:v>44636</c:v>
                </c:pt>
                <c:pt idx="15">
                  <c:v>44667</c:v>
                </c:pt>
                <c:pt idx="16">
                  <c:v>44697</c:v>
                </c:pt>
                <c:pt idx="17">
                  <c:v>44728</c:v>
                </c:pt>
              </c:numCache>
            </c:numRef>
          </c:cat>
          <c:val>
            <c:numRef>
              <c:f>'[Chart in Microsoft Word]Annual'!$B$21:$B$38</c:f>
              <c:numCache>
                <c:formatCode>0.00</c:formatCode>
                <c:ptCount val="18"/>
                <c:pt idx="0">
                  <c:v>369.43168704169705</c:v>
                </c:pt>
                <c:pt idx="1">
                  <c:v>358.95774042054802</c:v>
                </c:pt>
                <c:pt idx="2">
                  <c:v>299.80708054150563</c:v>
                </c:pt>
                <c:pt idx="3">
                  <c:v>216.59752272434307</c:v>
                </c:pt>
                <c:pt idx="4">
                  <c:v>178.60468021153849</c:v>
                </c:pt>
                <c:pt idx="5">
                  <c:v>108.76433850714275</c:v>
                </c:pt>
                <c:pt idx="6">
                  <c:v>55.087303127640986</c:v>
                </c:pt>
                <c:pt idx="7">
                  <c:v>50.47260049032878</c:v>
                </c:pt>
                <c:pt idx="8">
                  <c:v>54.515010508445293</c:v>
                </c:pt>
                <c:pt idx="9">
                  <c:v>61.353804939228681</c:v>
                </c:pt>
                <c:pt idx="10">
                  <c:v>65.391795880052854</c:v>
                </c:pt>
                <c:pt idx="11">
                  <c:v>64.908848331893054</c:v>
                </c:pt>
                <c:pt idx="12">
                  <c:v>63.311989142948534</c:v>
                </c:pt>
                <c:pt idx="13">
                  <c:v>69.2915725627482</c:v>
                </c:pt>
                <c:pt idx="14">
                  <c:v>75.086033446013829</c:v>
                </c:pt>
                <c:pt idx="15">
                  <c:v>104.04846672844786</c:v>
                </c:pt>
                <c:pt idx="16">
                  <c:v>114.79358639320063</c:v>
                </c:pt>
                <c:pt idx="17" formatCode="General">
                  <c:v>224.8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68-4391-AF77-64CB6200E3CE}"/>
            </c:ext>
          </c:extLst>
        </c:ser>
        <c:ser>
          <c:idx val="1"/>
          <c:order val="1"/>
          <c:tx>
            <c:strRef>
              <c:f>'[Chart in Microsoft Word]Annual'!$C$6:$C$20</c:f>
              <c:strCache>
                <c:ptCount val="15"/>
                <c:pt idx="0">
                  <c:v>2. Alcoholic beverages and tobacco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2"/>
                </a:solidFill>
                <a:round/>
              </a:ln>
              <a:effectLst/>
            </c:spPr>
          </c:marker>
          <c:cat>
            <c:numRef>
              <c:f>'[Chart in Microsoft Word]Annual'!$A$21:$A$38</c:f>
              <c:numCache>
                <c:formatCode>mmm\-yy</c:formatCode>
                <c:ptCount val="18"/>
                <c:pt idx="0">
                  <c:v>44212</c:v>
                </c:pt>
                <c:pt idx="1">
                  <c:v>44243</c:v>
                </c:pt>
                <c:pt idx="2">
                  <c:v>44271</c:v>
                </c:pt>
                <c:pt idx="3">
                  <c:v>44302</c:v>
                </c:pt>
                <c:pt idx="4">
                  <c:v>44332</c:v>
                </c:pt>
                <c:pt idx="5">
                  <c:v>44363</c:v>
                </c:pt>
                <c:pt idx="6">
                  <c:v>44393</c:v>
                </c:pt>
                <c:pt idx="7">
                  <c:v>44424</c:v>
                </c:pt>
                <c:pt idx="8">
                  <c:v>44455</c:v>
                </c:pt>
                <c:pt idx="9">
                  <c:v>44485</c:v>
                </c:pt>
                <c:pt idx="10">
                  <c:v>44516</c:v>
                </c:pt>
                <c:pt idx="11">
                  <c:v>44546</c:v>
                </c:pt>
                <c:pt idx="12">
                  <c:v>44577</c:v>
                </c:pt>
                <c:pt idx="13">
                  <c:v>44608</c:v>
                </c:pt>
                <c:pt idx="14">
                  <c:v>44636</c:v>
                </c:pt>
                <c:pt idx="15">
                  <c:v>44667</c:v>
                </c:pt>
                <c:pt idx="16">
                  <c:v>44697</c:v>
                </c:pt>
                <c:pt idx="17">
                  <c:v>44728</c:v>
                </c:pt>
              </c:numCache>
            </c:numRef>
          </c:cat>
          <c:val>
            <c:numRef>
              <c:f>'[Chart in Microsoft Word]Annual'!$C$21:$C$38</c:f>
            </c:numRef>
          </c:val>
          <c:smooth val="0"/>
          <c:extLst>
            <c:ext xmlns:c16="http://schemas.microsoft.com/office/drawing/2014/chart" uri="{C3380CC4-5D6E-409C-BE32-E72D297353CC}">
              <c16:uniqueId val="{00000001-9368-4391-AF77-64CB6200E3CE}"/>
            </c:ext>
          </c:extLst>
        </c:ser>
        <c:ser>
          <c:idx val="2"/>
          <c:order val="2"/>
          <c:tx>
            <c:strRef>
              <c:f>'[Chart in Microsoft Word]Annual'!$D$6:$D$20</c:f>
              <c:strCache>
                <c:ptCount val="15"/>
                <c:pt idx="0">
                  <c:v>3. Clothing and footwear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3"/>
                </a:solidFill>
                <a:round/>
              </a:ln>
              <a:effectLst/>
            </c:spPr>
          </c:marker>
          <c:cat>
            <c:numRef>
              <c:f>'[Chart in Microsoft Word]Annual'!$A$21:$A$38</c:f>
              <c:numCache>
                <c:formatCode>mmm\-yy</c:formatCode>
                <c:ptCount val="18"/>
                <c:pt idx="0">
                  <c:v>44212</c:v>
                </c:pt>
                <c:pt idx="1">
                  <c:v>44243</c:v>
                </c:pt>
                <c:pt idx="2">
                  <c:v>44271</c:v>
                </c:pt>
                <c:pt idx="3">
                  <c:v>44302</c:v>
                </c:pt>
                <c:pt idx="4">
                  <c:v>44332</c:v>
                </c:pt>
                <c:pt idx="5">
                  <c:v>44363</c:v>
                </c:pt>
                <c:pt idx="6">
                  <c:v>44393</c:v>
                </c:pt>
                <c:pt idx="7">
                  <c:v>44424</c:v>
                </c:pt>
                <c:pt idx="8">
                  <c:v>44455</c:v>
                </c:pt>
                <c:pt idx="9">
                  <c:v>44485</c:v>
                </c:pt>
                <c:pt idx="10">
                  <c:v>44516</c:v>
                </c:pt>
                <c:pt idx="11">
                  <c:v>44546</c:v>
                </c:pt>
                <c:pt idx="12">
                  <c:v>44577</c:v>
                </c:pt>
                <c:pt idx="13">
                  <c:v>44608</c:v>
                </c:pt>
                <c:pt idx="14">
                  <c:v>44636</c:v>
                </c:pt>
                <c:pt idx="15">
                  <c:v>44667</c:v>
                </c:pt>
                <c:pt idx="16">
                  <c:v>44697</c:v>
                </c:pt>
                <c:pt idx="17">
                  <c:v>44728</c:v>
                </c:pt>
              </c:numCache>
            </c:numRef>
          </c:cat>
          <c:val>
            <c:numRef>
              <c:f>'[Chart in Microsoft Word]Annual'!$D$21:$D$38</c:f>
            </c:numRef>
          </c:val>
          <c:smooth val="0"/>
          <c:extLst>
            <c:ext xmlns:c16="http://schemas.microsoft.com/office/drawing/2014/chart" uri="{C3380CC4-5D6E-409C-BE32-E72D297353CC}">
              <c16:uniqueId val="{00000002-9368-4391-AF77-64CB6200E3CE}"/>
            </c:ext>
          </c:extLst>
        </c:ser>
        <c:ser>
          <c:idx val="3"/>
          <c:order val="3"/>
          <c:tx>
            <c:strRef>
              <c:f>'[Chart in Microsoft Word]Annual'!$E$6:$E$20</c:f>
              <c:strCache>
                <c:ptCount val="15"/>
                <c:pt idx="0">
                  <c:v>4. Housing water electricity gas and other fuels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4"/>
                </a:solidFill>
                <a:round/>
              </a:ln>
              <a:effectLst/>
            </c:spPr>
          </c:marker>
          <c:cat>
            <c:numRef>
              <c:f>'[Chart in Microsoft Word]Annual'!$A$21:$A$38</c:f>
              <c:numCache>
                <c:formatCode>mmm\-yy</c:formatCode>
                <c:ptCount val="18"/>
                <c:pt idx="0">
                  <c:v>44212</c:v>
                </c:pt>
                <c:pt idx="1">
                  <c:v>44243</c:v>
                </c:pt>
                <c:pt idx="2">
                  <c:v>44271</c:v>
                </c:pt>
                <c:pt idx="3">
                  <c:v>44302</c:v>
                </c:pt>
                <c:pt idx="4">
                  <c:v>44332</c:v>
                </c:pt>
                <c:pt idx="5">
                  <c:v>44363</c:v>
                </c:pt>
                <c:pt idx="6">
                  <c:v>44393</c:v>
                </c:pt>
                <c:pt idx="7">
                  <c:v>44424</c:v>
                </c:pt>
                <c:pt idx="8">
                  <c:v>44455</c:v>
                </c:pt>
                <c:pt idx="9">
                  <c:v>44485</c:v>
                </c:pt>
                <c:pt idx="10">
                  <c:v>44516</c:v>
                </c:pt>
                <c:pt idx="11">
                  <c:v>44546</c:v>
                </c:pt>
                <c:pt idx="12">
                  <c:v>44577</c:v>
                </c:pt>
                <c:pt idx="13">
                  <c:v>44608</c:v>
                </c:pt>
                <c:pt idx="14">
                  <c:v>44636</c:v>
                </c:pt>
                <c:pt idx="15">
                  <c:v>44667</c:v>
                </c:pt>
                <c:pt idx="16">
                  <c:v>44697</c:v>
                </c:pt>
                <c:pt idx="17">
                  <c:v>44728</c:v>
                </c:pt>
              </c:numCache>
            </c:numRef>
          </c:cat>
          <c:val>
            <c:numRef>
              <c:f>'[Chart in Microsoft Word]Annual'!$E$21:$E$38</c:f>
            </c:numRef>
          </c:val>
          <c:smooth val="0"/>
          <c:extLst>
            <c:ext xmlns:c16="http://schemas.microsoft.com/office/drawing/2014/chart" uri="{C3380CC4-5D6E-409C-BE32-E72D297353CC}">
              <c16:uniqueId val="{00000003-9368-4391-AF77-64CB6200E3CE}"/>
            </c:ext>
          </c:extLst>
        </c:ser>
        <c:ser>
          <c:idx val="4"/>
          <c:order val="4"/>
          <c:tx>
            <c:strRef>
              <c:f>'[Chart in Microsoft Word]Annual'!$F$6:$F$20</c:f>
              <c:strCache>
                <c:ptCount val="15"/>
                <c:pt idx="0">
                  <c:v>5. Furniture, household equipment and maintenance</c:v>
                </c:pt>
              </c:strCache>
            </c:strRef>
          </c:tx>
          <c:spPr>
            <a:ln w="2222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5"/>
                </a:solidFill>
                <a:round/>
              </a:ln>
              <a:effectLst/>
            </c:spPr>
          </c:marker>
          <c:cat>
            <c:numRef>
              <c:f>'[Chart in Microsoft Word]Annual'!$A$21:$A$38</c:f>
              <c:numCache>
                <c:formatCode>mmm\-yy</c:formatCode>
                <c:ptCount val="18"/>
                <c:pt idx="0">
                  <c:v>44212</c:v>
                </c:pt>
                <c:pt idx="1">
                  <c:v>44243</c:v>
                </c:pt>
                <c:pt idx="2">
                  <c:v>44271</c:v>
                </c:pt>
                <c:pt idx="3">
                  <c:v>44302</c:v>
                </c:pt>
                <c:pt idx="4">
                  <c:v>44332</c:v>
                </c:pt>
                <c:pt idx="5">
                  <c:v>44363</c:v>
                </c:pt>
                <c:pt idx="6">
                  <c:v>44393</c:v>
                </c:pt>
                <c:pt idx="7">
                  <c:v>44424</c:v>
                </c:pt>
                <c:pt idx="8">
                  <c:v>44455</c:v>
                </c:pt>
                <c:pt idx="9">
                  <c:v>44485</c:v>
                </c:pt>
                <c:pt idx="10">
                  <c:v>44516</c:v>
                </c:pt>
                <c:pt idx="11">
                  <c:v>44546</c:v>
                </c:pt>
                <c:pt idx="12">
                  <c:v>44577</c:v>
                </c:pt>
                <c:pt idx="13">
                  <c:v>44608</c:v>
                </c:pt>
                <c:pt idx="14">
                  <c:v>44636</c:v>
                </c:pt>
                <c:pt idx="15">
                  <c:v>44667</c:v>
                </c:pt>
                <c:pt idx="16">
                  <c:v>44697</c:v>
                </c:pt>
                <c:pt idx="17">
                  <c:v>44728</c:v>
                </c:pt>
              </c:numCache>
            </c:numRef>
          </c:cat>
          <c:val>
            <c:numRef>
              <c:f>'[Chart in Microsoft Word]Annual'!$F$21:$F$38</c:f>
            </c:numRef>
          </c:val>
          <c:smooth val="0"/>
          <c:extLst>
            <c:ext xmlns:c16="http://schemas.microsoft.com/office/drawing/2014/chart" uri="{C3380CC4-5D6E-409C-BE32-E72D297353CC}">
              <c16:uniqueId val="{00000004-9368-4391-AF77-64CB6200E3CE}"/>
            </c:ext>
          </c:extLst>
        </c:ser>
        <c:ser>
          <c:idx val="5"/>
          <c:order val="5"/>
          <c:tx>
            <c:strRef>
              <c:f>'[Chart in Microsoft Word]Annual'!$G$6:$G$20</c:f>
              <c:strCache>
                <c:ptCount val="15"/>
                <c:pt idx="0">
                  <c:v>6. Health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6"/>
                </a:solidFill>
                <a:round/>
              </a:ln>
              <a:effectLst/>
            </c:spPr>
          </c:marker>
          <c:cat>
            <c:numRef>
              <c:f>'[Chart in Microsoft Word]Annual'!$A$21:$A$38</c:f>
              <c:numCache>
                <c:formatCode>mmm\-yy</c:formatCode>
                <c:ptCount val="18"/>
                <c:pt idx="0">
                  <c:v>44212</c:v>
                </c:pt>
                <c:pt idx="1">
                  <c:v>44243</c:v>
                </c:pt>
                <c:pt idx="2">
                  <c:v>44271</c:v>
                </c:pt>
                <c:pt idx="3">
                  <c:v>44302</c:v>
                </c:pt>
                <c:pt idx="4">
                  <c:v>44332</c:v>
                </c:pt>
                <c:pt idx="5">
                  <c:v>44363</c:v>
                </c:pt>
                <c:pt idx="6">
                  <c:v>44393</c:v>
                </c:pt>
                <c:pt idx="7">
                  <c:v>44424</c:v>
                </c:pt>
                <c:pt idx="8">
                  <c:v>44455</c:v>
                </c:pt>
                <c:pt idx="9">
                  <c:v>44485</c:v>
                </c:pt>
                <c:pt idx="10">
                  <c:v>44516</c:v>
                </c:pt>
                <c:pt idx="11">
                  <c:v>44546</c:v>
                </c:pt>
                <c:pt idx="12">
                  <c:v>44577</c:v>
                </c:pt>
                <c:pt idx="13">
                  <c:v>44608</c:v>
                </c:pt>
                <c:pt idx="14">
                  <c:v>44636</c:v>
                </c:pt>
                <c:pt idx="15">
                  <c:v>44667</c:v>
                </c:pt>
                <c:pt idx="16">
                  <c:v>44697</c:v>
                </c:pt>
                <c:pt idx="17">
                  <c:v>44728</c:v>
                </c:pt>
              </c:numCache>
            </c:numRef>
          </c:cat>
          <c:val>
            <c:numRef>
              <c:f>'[Chart in Microsoft Word]Annual'!$G$21:$G$38</c:f>
            </c:numRef>
          </c:val>
          <c:smooth val="0"/>
          <c:extLst>
            <c:ext xmlns:c16="http://schemas.microsoft.com/office/drawing/2014/chart" uri="{C3380CC4-5D6E-409C-BE32-E72D297353CC}">
              <c16:uniqueId val="{00000005-9368-4391-AF77-64CB6200E3CE}"/>
            </c:ext>
          </c:extLst>
        </c:ser>
        <c:ser>
          <c:idx val="6"/>
          <c:order val="6"/>
          <c:tx>
            <c:strRef>
              <c:f>'[Chart in Microsoft Word]Annual'!$H$6:$H$20</c:f>
              <c:strCache>
                <c:ptCount val="15"/>
                <c:pt idx="0">
                  <c:v>7. Transport</c:v>
                </c:pt>
              </c:strCache>
            </c:strRef>
          </c:tx>
          <c:spPr>
            <a:ln w="2222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</c:marker>
          <c:cat>
            <c:numRef>
              <c:f>'[Chart in Microsoft Word]Annual'!$A$21:$A$38</c:f>
              <c:numCache>
                <c:formatCode>mmm\-yy</c:formatCode>
                <c:ptCount val="18"/>
                <c:pt idx="0">
                  <c:v>44212</c:v>
                </c:pt>
                <c:pt idx="1">
                  <c:v>44243</c:v>
                </c:pt>
                <c:pt idx="2">
                  <c:v>44271</c:v>
                </c:pt>
                <c:pt idx="3">
                  <c:v>44302</c:v>
                </c:pt>
                <c:pt idx="4">
                  <c:v>44332</c:v>
                </c:pt>
                <c:pt idx="5">
                  <c:v>44363</c:v>
                </c:pt>
                <c:pt idx="6">
                  <c:v>44393</c:v>
                </c:pt>
                <c:pt idx="7">
                  <c:v>44424</c:v>
                </c:pt>
                <c:pt idx="8">
                  <c:v>44455</c:v>
                </c:pt>
                <c:pt idx="9">
                  <c:v>44485</c:v>
                </c:pt>
                <c:pt idx="10">
                  <c:v>44516</c:v>
                </c:pt>
                <c:pt idx="11">
                  <c:v>44546</c:v>
                </c:pt>
                <c:pt idx="12">
                  <c:v>44577</c:v>
                </c:pt>
                <c:pt idx="13">
                  <c:v>44608</c:v>
                </c:pt>
                <c:pt idx="14">
                  <c:v>44636</c:v>
                </c:pt>
                <c:pt idx="15">
                  <c:v>44667</c:v>
                </c:pt>
                <c:pt idx="16">
                  <c:v>44697</c:v>
                </c:pt>
                <c:pt idx="17">
                  <c:v>44728</c:v>
                </c:pt>
              </c:numCache>
            </c:numRef>
          </c:cat>
          <c:val>
            <c:numRef>
              <c:f>'[Chart in Microsoft Word]Annual'!$H$21:$H$38</c:f>
            </c:numRef>
          </c:val>
          <c:smooth val="0"/>
          <c:extLst>
            <c:ext xmlns:c16="http://schemas.microsoft.com/office/drawing/2014/chart" uri="{C3380CC4-5D6E-409C-BE32-E72D297353CC}">
              <c16:uniqueId val="{00000006-9368-4391-AF77-64CB6200E3CE}"/>
            </c:ext>
          </c:extLst>
        </c:ser>
        <c:ser>
          <c:idx val="7"/>
          <c:order val="7"/>
          <c:tx>
            <c:strRef>
              <c:f>'[Chart in Microsoft Word]Annual'!$I$6:$I$20</c:f>
              <c:strCache>
                <c:ptCount val="15"/>
                <c:pt idx="0">
                  <c:v>8. Communication</c:v>
                </c:pt>
              </c:strCache>
            </c:strRef>
          </c:tx>
          <c:spPr>
            <a:ln w="2222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</c:marker>
          <c:cat>
            <c:numRef>
              <c:f>'[Chart in Microsoft Word]Annual'!$A$21:$A$38</c:f>
              <c:numCache>
                <c:formatCode>mmm\-yy</c:formatCode>
                <c:ptCount val="18"/>
                <c:pt idx="0">
                  <c:v>44212</c:v>
                </c:pt>
                <c:pt idx="1">
                  <c:v>44243</c:v>
                </c:pt>
                <c:pt idx="2">
                  <c:v>44271</c:v>
                </c:pt>
                <c:pt idx="3">
                  <c:v>44302</c:v>
                </c:pt>
                <c:pt idx="4">
                  <c:v>44332</c:v>
                </c:pt>
                <c:pt idx="5">
                  <c:v>44363</c:v>
                </c:pt>
                <c:pt idx="6">
                  <c:v>44393</c:v>
                </c:pt>
                <c:pt idx="7">
                  <c:v>44424</c:v>
                </c:pt>
                <c:pt idx="8">
                  <c:v>44455</c:v>
                </c:pt>
                <c:pt idx="9">
                  <c:v>44485</c:v>
                </c:pt>
                <c:pt idx="10">
                  <c:v>44516</c:v>
                </c:pt>
                <c:pt idx="11">
                  <c:v>44546</c:v>
                </c:pt>
                <c:pt idx="12">
                  <c:v>44577</c:v>
                </c:pt>
                <c:pt idx="13">
                  <c:v>44608</c:v>
                </c:pt>
                <c:pt idx="14">
                  <c:v>44636</c:v>
                </c:pt>
                <c:pt idx="15">
                  <c:v>44667</c:v>
                </c:pt>
                <c:pt idx="16">
                  <c:v>44697</c:v>
                </c:pt>
                <c:pt idx="17">
                  <c:v>44728</c:v>
                </c:pt>
              </c:numCache>
            </c:numRef>
          </c:cat>
          <c:val>
            <c:numRef>
              <c:f>'[Chart in Microsoft Word]Annual'!$I$21:$I$38</c:f>
            </c:numRef>
          </c:val>
          <c:smooth val="0"/>
          <c:extLst>
            <c:ext xmlns:c16="http://schemas.microsoft.com/office/drawing/2014/chart" uri="{C3380CC4-5D6E-409C-BE32-E72D297353CC}">
              <c16:uniqueId val="{00000007-9368-4391-AF77-64CB6200E3CE}"/>
            </c:ext>
          </c:extLst>
        </c:ser>
        <c:ser>
          <c:idx val="8"/>
          <c:order val="8"/>
          <c:tx>
            <c:strRef>
              <c:f>'[Chart in Microsoft Word]Annual'!$J$6:$J$20</c:f>
              <c:strCache>
                <c:ptCount val="15"/>
                <c:pt idx="0">
                  <c:v>9. Recreation and culture</c:v>
                </c:pt>
              </c:strCache>
            </c:strRef>
          </c:tx>
          <c:spPr>
            <a:ln w="2222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</c:marker>
          <c:cat>
            <c:numRef>
              <c:f>'[Chart in Microsoft Word]Annual'!$A$21:$A$38</c:f>
              <c:numCache>
                <c:formatCode>mmm\-yy</c:formatCode>
                <c:ptCount val="18"/>
                <c:pt idx="0">
                  <c:v>44212</c:v>
                </c:pt>
                <c:pt idx="1">
                  <c:v>44243</c:v>
                </c:pt>
                <c:pt idx="2">
                  <c:v>44271</c:v>
                </c:pt>
                <c:pt idx="3">
                  <c:v>44302</c:v>
                </c:pt>
                <c:pt idx="4">
                  <c:v>44332</c:v>
                </c:pt>
                <c:pt idx="5">
                  <c:v>44363</c:v>
                </c:pt>
                <c:pt idx="6">
                  <c:v>44393</c:v>
                </c:pt>
                <c:pt idx="7">
                  <c:v>44424</c:v>
                </c:pt>
                <c:pt idx="8">
                  <c:v>44455</c:v>
                </c:pt>
                <c:pt idx="9">
                  <c:v>44485</c:v>
                </c:pt>
                <c:pt idx="10">
                  <c:v>44516</c:v>
                </c:pt>
                <c:pt idx="11">
                  <c:v>44546</c:v>
                </c:pt>
                <c:pt idx="12">
                  <c:v>44577</c:v>
                </c:pt>
                <c:pt idx="13">
                  <c:v>44608</c:v>
                </c:pt>
                <c:pt idx="14">
                  <c:v>44636</c:v>
                </c:pt>
                <c:pt idx="15">
                  <c:v>44667</c:v>
                </c:pt>
                <c:pt idx="16">
                  <c:v>44697</c:v>
                </c:pt>
                <c:pt idx="17">
                  <c:v>44728</c:v>
                </c:pt>
              </c:numCache>
            </c:numRef>
          </c:cat>
          <c:val>
            <c:numRef>
              <c:f>'[Chart in Microsoft Word]Annual'!$J$21:$J$38</c:f>
            </c:numRef>
          </c:val>
          <c:smooth val="0"/>
          <c:extLst>
            <c:ext xmlns:c16="http://schemas.microsoft.com/office/drawing/2014/chart" uri="{C3380CC4-5D6E-409C-BE32-E72D297353CC}">
              <c16:uniqueId val="{00000008-9368-4391-AF77-64CB6200E3CE}"/>
            </c:ext>
          </c:extLst>
        </c:ser>
        <c:ser>
          <c:idx val="9"/>
          <c:order val="9"/>
          <c:tx>
            <c:strRef>
              <c:f>'[Chart in Microsoft Word]Annual'!$K$6:$K$20</c:f>
              <c:strCache>
                <c:ptCount val="15"/>
                <c:pt idx="0">
                  <c:v>10. Education</c:v>
                </c:pt>
              </c:strCache>
            </c:strRef>
          </c:tx>
          <c:spPr>
            <a:ln w="2222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</c:marker>
          <c:cat>
            <c:numRef>
              <c:f>'[Chart in Microsoft Word]Annual'!$A$21:$A$38</c:f>
              <c:numCache>
                <c:formatCode>mmm\-yy</c:formatCode>
                <c:ptCount val="18"/>
                <c:pt idx="0">
                  <c:v>44212</c:v>
                </c:pt>
                <c:pt idx="1">
                  <c:v>44243</c:v>
                </c:pt>
                <c:pt idx="2">
                  <c:v>44271</c:v>
                </c:pt>
                <c:pt idx="3">
                  <c:v>44302</c:v>
                </c:pt>
                <c:pt idx="4">
                  <c:v>44332</c:v>
                </c:pt>
                <c:pt idx="5">
                  <c:v>44363</c:v>
                </c:pt>
                <c:pt idx="6">
                  <c:v>44393</c:v>
                </c:pt>
                <c:pt idx="7">
                  <c:v>44424</c:v>
                </c:pt>
                <c:pt idx="8">
                  <c:v>44455</c:v>
                </c:pt>
                <c:pt idx="9">
                  <c:v>44485</c:v>
                </c:pt>
                <c:pt idx="10">
                  <c:v>44516</c:v>
                </c:pt>
                <c:pt idx="11">
                  <c:v>44546</c:v>
                </c:pt>
                <c:pt idx="12">
                  <c:v>44577</c:v>
                </c:pt>
                <c:pt idx="13">
                  <c:v>44608</c:v>
                </c:pt>
                <c:pt idx="14">
                  <c:v>44636</c:v>
                </c:pt>
                <c:pt idx="15">
                  <c:v>44667</c:v>
                </c:pt>
                <c:pt idx="16">
                  <c:v>44697</c:v>
                </c:pt>
                <c:pt idx="17">
                  <c:v>44728</c:v>
                </c:pt>
              </c:numCache>
            </c:numRef>
          </c:cat>
          <c:val>
            <c:numRef>
              <c:f>'[Chart in Microsoft Word]Annual'!$K$21:$K$38</c:f>
            </c:numRef>
          </c:val>
          <c:smooth val="0"/>
          <c:extLst>
            <c:ext xmlns:c16="http://schemas.microsoft.com/office/drawing/2014/chart" uri="{C3380CC4-5D6E-409C-BE32-E72D297353CC}">
              <c16:uniqueId val="{00000009-9368-4391-AF77-64CB6200E3CE}"/>
            </c:ext>
          </c:extLst>
        </c:ser>
        <c:ser>
          <c:idx val="10"/>
          <c:order val="10"/>
          <c:tx>
            <c:strRef>
              <c:f>'[Chart in Microsoft Word]Annual'!$L$6:$L$20</c:f>
              <c:strCache>
                <c:ptCount val="15"/>
                <c:pt idx="0">
                  <c:v>11. Restaurants and hotels</c:v>
                </c:pt>
              </c:strCache>
            </c:strRef>
          </c:tx>
          <c:spPr>
            <a:ln w="2222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</c:marker>
          <c:cat>
            <c:numRef>
              <c:f>'[Chart in Microsoft Word]Annual'!$A$21:$A$38</c:f>
              <c:numCache>
                <c:formatCode>mmm\-yy</c:formatCode>
                <c:ptCount val="18"/>
                <c:pt idx="0">
                  <c:v>44212</c:v>
                </c:pt>
                <c:pt idx="1">
                  <c:v>44243</c:v>
                </c:pt>
                <c:pt idx="2">
                  <c:v>44271</c:v>
                </c:pt>
                <c:pt idx="3">
                  <c:v>44302</c:v>
                </c:pt>
                <c:pt idx="4">
                  <c:v>44332</c:v>
                </c:pt>
                <c:pt idx="5">
                  <c:v>44363</c:v>
                </c:pt>
                <c:pt idx="6">
                  <c:v>44393</c:v>
                </c:pt>
                <c:pt idx="7">
                  <c:v>44424</c:v>
                </c:pt>
                <c:pt idx="8">
                  <c:v>44455</c:v>
                </c:pt>
                <c:pt idx="9">
                  <c:v>44485</c:v>
                </c:pt>
                <c:pt idx="10">
                  <c:v>44516</c:v>
                </c:pt>
                <c:pt idx="11">
                  <c:v>44546</c:v>
                </c:pt>
                <c:pt idx="12">
                  <c:v>44577</c:v>
                </c:pt>
                <c:pt idx="13">
                  <c:v>44608</c:v>
                </c:pt>
                <c:pt idx="14">
                  <c:v>44636</c:v>
                </c:pt>
                <c:pt idx="15">
                  <c:v>44667</c:v>
                </c:pt>
                <c:pt idx="16">
                  <c:v>44697</c:v>
                </c:pt>
                <c:pt idx="17">
                  <c:v>44728</c:v>
                </c:pt>
              </c:numCache>
            </c:numRef>
          </c:cat>
          <c:val>
            <c:numRef>
              <c:f>'[Chart in Microsoft Word]Annual'!$L$21:$L$38</c:f>
            </c:numRef>
          </c:val>
          <c:smooth val="0"/>
          <c:extLst>
            <c:ext xmlns:c16="http://schemas.microsoft.com/office/drawing/2014/chart" uri="{C3380CC4-5D6E-409C-BE32-E72D297353CC}">
              <c16:uniqueId val="{0000000A-9368-4391-AF77-64CB6200E3CE}"/>
            </c:ext>
          </c:extLst>
        </c:ser>
        <c:ser>
          <c:idx val="11"/>
          <c:order val="11"/>
          <c:tx>
            <c:strRef>
              <c:f>'[Chart in Microsoft Word]Annual'!$M$6:$M$20</c:f>
              <c:strCache>
                <c:ptCount val="15"/>
                <c:pt idx="0">
                  <c:v>12. Miscellaneous goods and services</c:v>
                </c:pt>
              </c:strCache>
            </c:strRef>
          </c:tx>
          <c:spPr>
            <a:ln w="2222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</c:marker>
          <c:cat>
            <c:numRef>
              <c:f>'[Chart in Microsoft Word]Annual'!$A$21:$A$38</c:f>
              <c:numCache>
                <c:formatCode>mmm\-yy</c:formatCode>
                <c:ptCount val="18"/>
                <c:pt idx="0">
                  <c:v>44212</c:v>
                </c:pt>
                <c:pt idx="1">
                  <c:v>44243</c:v>
                </c:pt>
                <c:pt idx="2">
                  <c:v>44271</c:v>
                </c:pt>
                <c:pt idx="3">
                  <c:v>44302</c:v>
                </c:pt>
                <c:pt idx="4">
                  <c:v>44332</c:v>
                </c:pt>
                <c:pt idx="5">
                  <c:v>44363</c:v>
                </c:pt>
                <c:pt idx="6">
                  <c:v>44393</c:v>
                </c:pt>
                <c:pt idx="7">
                  <c:v>44424</c:v>
                </c:pt>
                <c:pt idx="8">
                  <c:v>44455</c:v>
                </c:pt>
                <c:pt idx="9">
                  <c:v>44485</c:v>
                </c:pt>
                <c:pt idx="10">
                  <c:v>44516</c:v>
                </c:pt>
                <c:pt idx="11">
                  <c:v>44546</c:v>
                </c:pt>
                <c:pt idx="12">
                  <c:v>44577</c:v>
                </c:pt>
                <c:pt idx="13">
                  <c:v>44608</c:v>
                </c:pt>
                <c:pt idx="14">
                  <c:v>44636</c:v>
                </c:pt>
                <c:pt idx="15">
                  <c:v>44667</c:v>
                </c:pt>
                <c:pt idx="16">
                  <c:v>44697</c:v>
                </c:pt>
                <c:pt idx="17">
                  <c:v>44728</c:v>
                </c:pt>
              </c:numCache>
            </c:numRef>
          </c:cat>
          <c:val>
            <c:numRef>
              <c:f>'[Chart in Microsoft Word]Annual'!$M$21:$M$38</c:f>
            </c:numRef>
          </c:val>
          <c:smooth val="0"/>
          <c:extLst>
            <c:ext xmlns:c16="http://schemas.microsoft.com/office/drawing/2014/chart" uri="{C3380CC4-5D6E-409C-BE32-E72D297353CC}">
              <c16:uniqueId val="{0000000B-9368-4391-AF77-64CB6200E3CE}"/>
            </c:ext>
          </c:extLst>
        </c:ser>
        <c:ser>
          <c:idx val="12"/>
          <c:order val="12"/>
          <c:tx>
            <c:strRef>
              <c:f>'[Chart in Microsoft Word]Annual'!$N$6:$N$20</c:f>
              <c:strCache>
                <c:ptCount val="15"/>
                <c:pt idx="0">
                  <c:v>Non Food Inflation</c:v>
                </c:pt>
              </c:strCache>
            </c:strRef>
          </c:tx>
          <c:spPr>
            <a:ln w="2222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'[Chart in Microsoft Word]Annual'!$A$21:$A$38</c:f>
              <c:numCache>
                <c:formatCode>mmm\-yy</c:formatCode>
                <c:ptCount val="18"/>
                <c:pt idx="0">
                  <c:v>44212</c:v>
                </c:pt>
                <c:pt idx="1">
                  <c:v>44243</c:v>
                </c:pt>
                <c:pt idx="2">
                  <c:v>44271</c:v>
                </c:pt>
                <c:pt idx="3">
                  <c:v>44302</c:v>
                </c:pt>
                <c:pt idx="4">
                  <c:v>44332</c:v>
                </c:pt>
                <c:pt idx="5">
                  <c:v>44363</c:v>
                </c:pt>
                <c:pt idx="6">
                  <c:v>44393</c:v>
                </c:pt>
                <c:pt idx="7">
                  <c:v>44424</c:v>
                </c:pt>
                <c:pt idx="8">
                  <c:v>44455</c:v>
                </c:pt>
                <c:pt idx="9">
                  <c:v>44485</c:v>
                </c:pt>
                <c:pt idx="10">
                  <c:v>44516</c:v>
                </c:pt>
                <c:pt idx="11">
                  <c:v>44546</c:v>
                </c:pt>
                <c:pt idx="12">
                  <c:v>44577</c:v>
                </c:pt>
                <c:pt idx="13">
                  <c:v>44608</c:v>
                </c:pt>
                <c:pt idx="14">
                  <c:v>44636</c:v>
                </c:pt>
                <c:pt idx="15">
                  <c:v>44667</c:v>
                </c:pt>
                <c:pt idx="16">
                  <c:v>44697</c:v>
                </c:pt>
                <c:pt idx="17">
                  <c:v>44728</c:v>
                </c:pt>
              </c:numCache>
            </c:numRef>
          </c:cat>
          <c:val>
            <c:numRef>
              <c:f>'[Chart in Microsoft Word]Annual'!$N$21:$N$38</c:f>
              <c:numCache>
                <c:formatCode>0.00</c:formatCode>
                <c:ptCount val="18"/>
                <c:pt idx="0">
                  <c:v>357.68820483409638</c:v>
                </c:pt>
                <c:pt idx="1">
                  <c:v>297.07319161152856</c:v>
                </c:pt>
                <c:pt idx="2">
                  <c:v>205.99629295111464</c:v>
                </c:pt>
                <c:pt idx="3">
                  <c:v>178.93159228512957</c:v>
                </c:pt>
                <c:pt idx="4">
                  <c:v>150.75491902706207</c:v>
                </c:pt>
                <c:pt idx="5">
                  <c:v>105.1150735865106</c:v>
                </c:pt>
                <c:pt idx="6">
                  <c:v>57.33220125245797</c:v>
                </c:pt>
                <c:pt idx="7">
                  <c:v>50.072645541772445</c:v>
                </c:pt>
                <c:pt idx="8">
                  <c:v>49.477901650009095</c:v>
                </c:pt>
                <c:pt idx="9">
                  <c:v>49.807369656943457</c:v>
                </c:pt>
                <c:pt idx="10">
                  <c:v>53.57196811530094</c:v>
                </c:pt>
                <c:pt idx="11">
                  <c:v>57.74363948577912</c:v>
                </c:pt>
                <c:pt idx="12">
                  <c:v>58.593279773657429</c:v>
                </c:pt>
                <c:pt idx="13">
                  <c:v>63.6922897234234</c:v>
                </c:pt>
                <c:pt idx="14">
                  <c:v>70.873497678677865</c:v>
                </c:pt>
                <c:pt idx="15">
                  <c:v>90.621820020040388</c:v>
                </c:pt>
                <c:pt idx="16">
                  <c:v>154.57041930914795</c:v>
                </c:pt>
                <c:pt idx="17">
                  <c:v>167.16641325395159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368-4391-AF77-64CB6200E3CE}"/>
            </c:ext>
          </c:extLst>
        </c:ser>
        <c:ser>
          <c:idx val="13"/>
          <c:order val="13"/>
          <c:tx>
            <c:strRef>
              <c:f>'[Chart in Microsoft Word]Annual'!$O$6:$O$20</c:f>
              <c:strCache>
                <c:ptCount val="15"/>
                <c:pt idx="0">
                  <c:v>All Items</c:v>
                </c:pt>
              </c:strCache>
            </c:strRef>
          </c:tx>
          <c:spPr>
            <a:ln w="22225" cap="rnd">
              <a:solidFill>
                <a:schemeClr val="accent2">
                  <a:lumMod val="80000"/>
                  <a:lumOff val="2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'[Chart in Microsoft Word]Annual'!$A$21:$A$38</c:f>
              <c:numCache>
                <c:formatCode>mmm\-yy</c:formatCode>
                <c:ptCount val="18"/>
                <c:pt idx="0">
                  <c:v>44212</c:v>
                </c:pt>
                <c:pt idx="1">
                  <c:v>44243</c:v>
                </c:pt>
                <c:pt idx="2">
                  <c:v>44271</c:v>
                </c:pt>
                <c:pt idx="3">
                  <c:v>44302</c:v>
                </c:pt>
                <c:pt idx="4">
                  <c:v>44332</c:v>
                </c:pt>
                <c:pt idx="5">
                  <c:v>44363</c:v>
                </c:pt>
                <c:pt idx="6">
                  <c:v>44393</c:v>
                </c:pt>
                <c:pt idx="7">
                  <c:v>44424</c:v>
                </c:pt>
                <c:pt idx="8">
                  <c:v>44455</c:v>
                </c:pt>
                <c:pt idx="9">
                  <c:v>44485</c:v>
                </c:pt>
                <c:pt idx="10">
                  <c:v>44516</c:v>
                </c:pt>
                <c:pt idx="11">
                  <c:v>44546</c:v>
                </c:pt>
                <c:pt idx="12">
                  <c:v>44577</c:v>
                </c:pt>
                <c:pt idx="13">
                  <c:v>44608</c:v>
                </c:pt>
                <c:pt idx="14">
                  <c:v>44636</c:v>
                </c:pt>
                <c:pt idx="15">
                  <c:v>44667</c:v>
                </c:pt>
                <c:pt idx="16">
                  <c:v>44697</c:v>
                </c:pt>
                <c:pt idx="17">
                  <c:v>44728</c:v>
                </c:pt>
              </c:numCache>
            </c:numRef>
          </c:cat>
          <c:val>
            <c:numRef>
              <c:f>'[Chart in Microsoft Word]Annual'!$O$21:$O$38</c:f>
              <c:numCache>
                <c:formatCode>0.00</c:formatCode>
                <c:ptCount val="18"/>
                <c:pt idx="0">
                  <c:v>362.63403981579029</c:v>
                </c:pt>
                <c:pt idx="1">
                  <c:v>321.59395361330343</c:v>
                </c:pt>
                <c:pt idx="2">
                  <c:v>240.55104112298449</c:v>
                </c:pt>
                <c:pt idx="3">
                  <c:v>194.07130435104546</c:v>
                </c:pt>
                <c:pt idx="4">
                  <c:v>161.90894454376772</c:v>
                </c:pt>
                <c:pt idx="5">
                  <c:v>106.64401364226524</c:v>
                </c:pt>
                <c:pt idx="6">
                  <c:v>56.374584019807457</c:v>
                </c:pt>
                <c:pt idx="7">
                  <c:v>50.246514063432116</c:v>
                </c:pt>
                <c:pt idx="8">
                  <c:v>51.54885392581545</c:v>
                </c:pt>
                <c:pt idx="9">
                  <c:v>54.49218594590517</c:v>
                </c:pt>
                <c:pt idx="10">
                  <c:v>58.402993182306908</c:v>
                </c:pt>
                <c:pt idx="11">
                  <c:v>60.737182006893356</c:v>
                </c:pt>
                <c:pt idx="12">
                  <c:v>60.609791605585109</c:v>
                </c:pt>
                <c:pt idx="13">
                  <c:v>66.107541798851699</c:v>
                </c:pt>
                <c:pt idx="14">
                  <c:v>72.695188656634343</c:v>
                </c:pt>
                <c:pt idx="15">
                  <c:v>96.432023493527737</c:v>
                </c:pt>
                <c:pt idx="16">
                  <c:v>131.74002476912463</c:v>
                </c:pt>
                <c:pt idx="17">
                  <c:v>191.6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9368-4391-AF77-64CB6200E3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2405743"/>
        <c:axId val="1842408239"/>
      </c:lineChart>
      <c:dateAx>
        <c:axId val="1842405743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2408239"/>
        <c:crosses val="autoZero"/>
        <c:auto val="1"/>
        <c:lblOffset val="100"/>
        <c:baseTimeUnit val="months"/>
      </c:dateAx>
      <c:valAx>
        <c:axId val="18424082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2405743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pattFill prst="pct5">
              <a:fgClr>
                <a:srgbClr val="5B9BD5"/>
              </a:fgClr>
              <a:bgClr>
                <a:sysClr val="window" lastClr="FFFFFF"/>
              </a:bgClr>
            </a:pattFill>
          </c:spPr>
          <c:explosion val="5"/>
          <c:dPt>
            <c:idx val="0"/>
            <c:bubble3D val="0"/>
            <c:spPr>
              <a:pattFill prst="smConfetti">
                <a:fgClr>
                  <a:srgbClr val="5B9BD5"/>
                </a:fgClr>
                <a:bgClr>
                  <a:sysClr val="window" lastClr="FFFFFF"/>
                </a:bgClr>
              </a:patt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18B-46DD-9DB4-0B1759D24DAC}"/>
              </c:ext>
            </c:extLst>
          </c:dPt>
          <c:dPt>
            <c:idx val="1"/>
            <c:bubble3D val="0"/>
            <c:spPr>
              <a:pattFill prst="wdUpDiag">
                <a:fgClr>
                  <a:srgbClr val="FF0000"/>
                </a:fgClr>
                <a:bgClr>
                  <a:sysClr val="window" lastClr="FFFFFF"/>
                </a:bgClr>
              </a:patt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18B-46DD-9DB4-0B1759D24DAC}"/>
              </c:ext>
            </c:extLst>
          </c:dPt>
          <c:dPt>
            <c:idx val="2"/>
            <c:bubble3D val="0"/>
            <c:spPr>
              <a:pattFill prst="pct90">
                <a:fgClr>
                  <a:srgbClr val="0070C0"/>
                </a:fgClr>
                <a:bgClr>
                  <a:sysClr val="window" lastClr="FFFFFF"/>
                </a:bgClr>
              </a:patt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18B-46DD-9DB4-0B1759D24DAC}"/>
              </c:ext>
            </c:extLst>
          </c:dPt>
          <c:dLbls>
            <c:dLbl>
              <c:idx val="0"/>
              <c:layout>
                <c:manualLayout>
                  <c:x val="5.5555555555555552E-2"/>
                  <c:y val="-4.629629629629640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8B-46DD-9DB4-0B1759D24DAC}"/>
                </c:ext>
              </c:extLst>
            </c:dLbl>
            <c:dLbl>
              <c:idx val="2"/>
              <c:layout>
                <c:manualLayout>
                  <c:x val="1.2358548281776689E-2"/>
                  <c:y val="7.1201390595965197E-8"/>
                </c:manualLayout>
              </c:layout>
              <c:numFmt formatCode="0.00%" sourceLinked="0"/>
              <c:spPr>
                <a:gradFill flip="none" rotWithShape="1">
                  <a:gsLst>
                    <a:gs pos="0">
                      <a:sysClr val="window" lastClr="FFFFFF">
                        <a:shade val="30000"/>
                        <a:satMod val="115000"/>
                      </a:sysClr>
                    </a:gs>
                    <a:gs pos="50000">
                      <a:sysClr val="window" lastClr="FFFFFF">
                        <a:shade val="67500"/>
                        <a:satMod val="115000"/>
                      </a:sysClr>
                    </a:gs>
                    <a:gs pos="100000">
                      <a:sysClr val="window" lastClr="FFFFFF">
                        <a:shade val="100000"/>
                        <a:satMod val="115000"/>
                      </a:sysClr>
                    </a:gs>
                  </a:gsLst>
                  <a:lin ang="2700000" scaled="1"/>
                  <a:tileRect/>
                </a:gra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9652855763091984"/>
                      <c:h val="0.116730967716283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18B-46DD-9DB4-0B1759D24DAC}"/>
                </c:ext>
              </c:extLst>
            </c:dLbl>
            <c:numFmt formatCode="0.00%" sourceLinked="0"/>
            <c:spPr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2700000" scaled="1"/>
                <a:tileRect/>
              </a:gra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Sheet1!$A$2:$A$4</c:f>
              <c:strCache>
                <c:ptCount val="3"/>
                <c:pt idx="0">
                  <c:v>Currency Issued</c:v>
                </c:pt>
                <c:pt idx="1">
                  <c:v>Required Reserves</c:v>
                </c:pt>
                <c:pt idx="2">
                  <c:v>Excess Reserves</c:v>
                </c:pt>
              </c:strCache>
            </c:strRef>
          </c:cat>
          <c:val>
            <c:numRef>
              <c:f>Sheet1!$B$2:$B$4</c:f>
              <c:numCache>
                <c:formatCode>_(* #,##0.00_);_(* \(#,##0.00\);_(* "-"??_);_(@_)</c:formatCode>
                <c:ptCount val="3"/>
                <c:pt idx="0">
                  <c:v>6265372.3064700002</c:v>
                </c:pt>
                <c:pt idx="1">
                  <c:v>22855505.71869</c:v>
                </c:pt>
                <c:pt idx="2">
                  <c:v>99419.004959046841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18B-46DD-9DB4-0B1759D24D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339699999999998E-2"/>
          <c:y val="4.0308299999999998E-2"/>
          <c:w val="0.90166000000000002"/>
          <c:h val="0.7911359999999999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Trade Bal</c:v>
                </c:pt>
              </c:strCache>
            </c:strRef>
          </c:tx>
          <c:spPr>
            <a:noFill/>
            <a:ln w="25400" cap="flat">
              <a:solidFill>
                <a:srgbClr val="C00000"/>
              </a:solidFill>
              <a:prstDash val="solid"/>
              <a:miter lim="800000"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2021Q1</c:v>
                </c:pt>
                <c:pt idx="1">
                  <c:v>2021Q2</c:v>
                </c:pt>
                <c:pt idx="2">
                  <c:v>2021Q3</c:v>
                </c:pt>
                <c:pt idx="3">
                  <c:v>2021Q4</c:v>
                </c:pt>
                <c:pt idx="4">
                  <c:v>2022Q1</c:v>
                </c:pt>
                <c:pt idx="5">
                  <c:v>2022Q2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-490.80836599999998</c:v>
                </c:pt>
                <c:pt idx="1">
                  <c:v>-108.607184</c:v>
                </c:pt>
                <c:pt idx="2">
                  <c:v>-107.190212</c:v>
                </c:pt>
                <c:pt idx="3">
                  <c:v>-72.747663000000003</c:v>
                </c:pt>
                <c:pt idx="4">
                  <c:v>-19.748629000000001</c:v>
                </c:pt>
                <c:pt idx="5">
                  <c:v>-210.46812199999999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2F-4AD2-A1AB-E5988AC6FC9C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Services Bal </c:v>
                </c:pt>
              </c:strCache>
            </c:strRef>
          </c:tx>
          <c:spPr>
            <a:noFill/>
            <a:ln w="25400" cap="flat">
              <a:solidFill>
                <a:schemeClr val="accent3"/>
              </a:solidFill>
              <a:prstDash val="solid"/>
              <a:miter lim="800000"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2021Q1</c:v>
                </c:pt>
                <c:pt idx="1">
                  <c:v>2021Q2</c:v>
                </c:pt>
                <c:pt idx="2">
                  <c:v>2021Q3</c:v>
                </c:pt>
                <c:pt idx="3">
                  <c:v>2021Q4</c:v>
                </c:pt>
                <c:pt idx="4">
                  <c:v>2022Q1</c:v>
                </c:pt>
                <c:pt idx="5">
                  <c:v>2022Q2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-141.22652500000001</c:v>
                </c:pt>
                <c:pt idx="1">
                  <c:v>-180.73228700000001</c:v>
                </c:pt>
                <c:pt idx="2">
                  <c:v>-262.43129800000003</c:v>
                </c:pt>
                <c:pt idx="3">
                  <c:v>-165.303642</c:v>
                </c:pt>
                <c:pt idx="4">
                  <c:v>-204.13244299999999</c:v>
                </c:pt>
                <c:pt idx="5">
                  <c:v>-267.80672700000002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2F-4AD2-A1AB-E5988AC6FC9C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Bal on Primary Income</c:v>
                </c:pt>
              </c:strCache>
            </c:strRef>
          </c:tx>
          <c:spPr>
            <a:noFill/>
            <a:ln w="25400" cap="flat">
              <a:solidFill>
                <a:schemeClr val="accent4"/>
              </a:solidFill>
              <a:prstDash val="solid"/>
              <a:miter lim="800000"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2021Q1</c:v>
                </c:pt>
                <c:pt idx="1">
                  <c:v>2021Q2</c:v>
                </c:pt>
                <c:pt idx="2">
                  <c:v>2021Q3</c:v>
                </c:pt>
                <c:pt idx="3">
                  <c:v>2021Q4</c:v>
                </c:pt>
                <c:pt idx="4">
                  <c:v>2022Q1</c:v>
                </c:pt>
                <c:pt idx="5">
                  <c:v>2022Q2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-229.02445800000001</c:v>
                </c:pt>
                <c:pt idx="1">
                  <c:v>-97.888278</c:v>
                </c:pt>
                <c:pt idx="2">
                  <c:v>-160.05704600000001</c:v>
                </c:pt>
                <c:pt idx="3">
                  <c:v>-168.73143200000001</c:v>
                </c:pt>
                <c:pt idx="4">
                  <c:v>-233.59639300000001</c:v>
                </c:pt>
                <c:pt idx="5">
                  <c:v>-99.828496999999999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2F-4AD2-A1AB-E5988AC6FC9C}"/>
            </c:ext>
          </c:extLst>
        </c:ser>
        <c:ser>
          <c:idx val="4"/>
          <c:order val="3"/>
          <c:tx>
            <c:strRef>
              <c:f>Sheet1!$F$1</c:f>
              <c:strCache>
                <c:ptCount val="1"/>
                <c:pt idx="0">
                  <c:v>Bal on secondary Income</c:v>
                </c:pt>
              </c:strCache>
            </c:strRef>
          </c:tx>
          <c:spPr>
            <a:noFill/>
            <a:ln w="25400" cap="flat">
              <a:solidFill>
                <a:schemeClr val="accent5"/>
              </a:solidFill>
              <a:prstDash val="solid"/>
              <a:miter lim="800000"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2021Q1</c:v>
                </c:pt>
                <c:pt idx="1">
                  <c:v>2021Q2</c:v>
                </c:pt>
                <c:pt idx="2">
                  <c:v>2021Q3</c:v>
                </c:pt>
                <c:pt idx="3">
                  <c:v>2021Q4</c:v>
                </c:pt>
                <c:pt idx="4">
                  <c:v>2022Q1</c:v>
                </c:pt>
                <c:pt idx="5">
                  <c:v>2022Q2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494.61515600000001</c:v>
                </c:pt>
                <c:pt idx="1">
                  <c:v>656.50496499999997</c:v>
                </c:pt>
                <c:pt idx="2">
                  <c:v>664.18029100000001</c:v>
                </c:pt>
                <c:pt idx="3">
                  <c:v>717.66341399999999</c:v>
                </c:pt>
                <c:pt idx="4">
                  <c:v>672.238563</c:v>
                </c:pt>
                <c:pt idx="5">
                  <c:v>750.43233199999997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2F-4AD2-A1AB-E5988AC6F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35"/>
        <c:axId val="2094734552"/>
        <c:axId val="2094734553"/>
      </c:barChart>
      <c:lineChart>
        <c:grouping val="standard"/>
        <c:varyColors val="0"/>
        <c:ser>
          <c:idx val="0"/>
          <c:order val="4"/>
          <c:tx>
            <c:strRef>
              <c:f>Sheet1!$B$1</c:f>
              <c:strCache>
                <c:ptCount val="1"/>
                <c:pt idx="0">
                  <c:v>Current Account Bal</c:v>
                </c:pt>
              </c:strCache>
            </c:strRef>
          </c:tx>
          <c:spPr>
            <a:ln w="28575" cap="rnd">
              <a:solidFill>
                <a:srgbClr val="548235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2021Q1</c:v>
                </c:pt>
                <c:pt idx="1">
                  <c:v>2021Q2</c:v>
                </c:pt>
                <c:pt idx="2">
                  <c:v>2021Q3</c:v>
                </c:pt>
                <c:pt idx="3">
                  <c:v>2021Q4</c:v>
                </c:pt>
                <c:pt idx="4">
                  <c:v>2022Q1</c:v>
                </c:pt>
                <c:pt idx="5">
                  <c:v>2022Q2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-366.44419399999998</c:v>
                </c:pt>
                <c:pt idx="1">
                  <c:v>269.27721600000001</c:v>
                </c:pt>
                <c:pt idx="2">
                  <c:v>134.50173599999999</c:v>
                </c:pt>
                <c:pt idx="3">
                  <c:v>310.88067899999999</c:v>
                </c:pt>
                <c:pt idx="4">
                  <c:v>214.761098</c:v>
                </c:pt>
                <c:pt idx="5">
                  <c:v>172.32898599999999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92F-4AD2-A1AB-E5988AC6F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noFill/>
            <a:prstDash val="solid"/>
            <a:miter lim="800000"/>
          </a:ln>
        </c:spPr>
        <c:txPr>
          <a:bodyPr rot="0"/>
          <a:lstStyle/>
          <a:p>
            <a:pPr>
              <a:defRPr/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ln w="12700" cap="flat">
            <a:noFill/>
            <a:prstDash val="solid"/>
            <a:miter lim="800000"/>
          </a:ln>
        </c:spPr>
        <c:txPr>
          <a:bodyPr rot="0"/>
          <a:lstStyle/>
          <a:p>
            <a:pPr>
              <a:defRPr/>
            </a:pPr>
            <a:endParaRPr lang="en-US"/>
          </a:p>
        </c:txPr>
        <c:crossAx val="2094734552"/>
        <c:crosses val="autoZero"/>
        <c:crossBetween val="between"/>
        <c:majorUnit val="350"/>
        <c:minorUnit val="17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"/>
          <c:y val="0.90688299999999999"/>
          <c:w val="0.79791299999999998"/>
          <c:h val="9.3116599999999994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/>
          </a:pPr>
          <a:endParaRPr lang="en-US"/>
        </a:p>
      </c:txPr>
    </c:legend>
    <c:plotVisOnly val="1"/>
    <c:dispBlanksAs val="gap"/>
    <c:showDLblsOverMax val="1"/>
  </c:chart>
  <c:spPr>
    <a:solidFill>
      <a:srgbClr val="FFFFFF"/>
    </a:solidFill>
    <a:ln w="12700" cap="flat">
      <a:solidFill>
        <a:srgbClr val="D9D9D9"/>
      </a:solidFill>
      <a:prstDash val="solid"/>
      <a:round/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259492563429572"/>
          <c:y val="0.12888206047414805"/>
          <c:w val="0.78684951881014875"/>
          <c:h val="0.660756460320508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'June Reviseed'!$AH$4</c:f>
              <c:strCache>
                <c:ptCount val="1"/>
                <c:pt idx="0">
                  <c:v>Actual </c:v>
                </c:pt>
              </c:strCache>
            </c:strRef>
          </c:tx>
          <c:spPr>
            <a:pattFill prst="ltUpDiag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cat>
            <c:strRef>
              <c:f>'June Reviseed'!$AG$5:$AG$13</c:f>
              <c:strCache>
                <c:ptCount val="9"/>
                <c:pt idx="0">
                  <c:v>Value Added Tax</c:v>
                </c:pt>
                <c:pt idx="1">
                  <c:v>Personal Income Tax</c:v>
                </c:pt>
                <c:pt idx="2">
                  <c:v>Corporate Income Tax </c:v>
                </c:pt>
                <c:pt idx="3">
                  <c:v>Customs Duty</c:v>
                </c:pt>
                <c:pt idx="4">
                  <c:v>Excise Duty</c:v>
                </c:pt>
                <c:pt idx="5">
                  <c:v>IMTT</c:v>
                </c:pt>
                <c:pt idx="6">
                  <c:v>Other Direct Taxes</c:v>
                </c:pt>
                <c:pt idx="7">
                  <c:v>Other Indirect Taxes</c:v>
                </c:pt>
                <c:pt idx="8">
                  <c:v>Non-Tax Revenue</c:v>
                </c:pt>
              </c:strCache>
              <c:extLst/>
            </c:strRef>
          </c:cat>
          <c:val>
            <c:numRef>
              <c:f>'June Reviseed'!$AH$5:$AH$13</c:f>
              <c:numCache>
                <c:formatCode>_(* #,##0.0_);_(* \(#,##0.0\);_(* "-"??_);_(@_)</c:formatCode>
                <c:ptCount val="9"/>
                <c:pt idx="0">
                  <c:v>118701365178.16956</c:v>
                </c:pt>
                <c:pt idx="1">
                  <c:v>105156107481.45001</c:v>
                </c:pt>
                <c:pt idx="2">
                  <c:v>62428896806.379997</c:v>
                </c:pt>
                <c:pt idx="3">
                  <c:v>32852706797.408127</c:v>
                </c:pt>
                <c:pt idx="4">
                  <c:v>61318203082.688248</c:v>
                </c:pt>
                <c:pt idx="5">
                  <c:v>46562230835.629997</c:v>
                </c:pt>
                <c:pt idx="6">
                  <c:v>7856809710.9799995</c:v>
                </c:pt>
                <c:pt idx="7">
                  <c:v>37475460986.972816</c:v>
                </c:pt>
                <c:pt idx="8">
                  <c:v>34248235359.298672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FA3C-4E0A-B76E-5E7CB911C871}"/>
            </c:ext>
          </c:extLst>
        </c:ser>
        <c:ser>
          <c:idx val="1"/>
          <c:order val="1"/>
          <c:tx>
            <c:strRef>
              <c:f>'June Reviseed'!$AJ$4</c:f>
              <c:strCache>
                <c:ptCount val="1"/>
                <c:pt idx="0">
                  <c:v>Original Target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'June Reviseed'!$AG$5:$AG$13</c:f>
              <c:strCache>
                <c:ptCount val="9"/>
                <c:pt idx="0">
                  <c:v>Value Added Tax</c:v>
                </c:pt>
                <c:pt idx="1">
                  <c:v>Personal Income Tax</c:v>
                </c:pt>
                <c:pt idx="2">
                  <c:v>Corporate Income Tax </c:v>
                </c:pt>
                <c:pt idx="3">
                  <c:v>Customs Duty</c:v>
                </c:pt>
                <c:pt idx="4">
                  <c:v>Excise Duty</c:v>
                </c:pt>
                <c:pt idx="5">
                  <c:v>IMTT</c:v>
                </c:pt>
                <c:pt idx="6">
                  <c:v>Other Direct Taxes</c:v>
                </c:pt>
                <c:pt idx="7">
                  <c:v>Other Indirect Taxes</c:v>
                </c:pt>
                <c:pt idx="8">
                  <c:v>Non-Tax Revenue</c:v>
                </c:pt>
              </c:strCache>
              <c:extLst/>
            </c:strRef>
          </c:cat>
          <c:val>
            <c:numRef>
              <c:f>'June Reviseed'!$AJ$5:$AJ$13</c:f>
              <c:numCache>
                <c:formatCode>_(* #,##0.0_);_(* \(#,##0.0\);_(* "-"??_);_(@_)</c:formatCode>
                <c:ptCount val="9"/>
                <c:pt idx="0">
                  <c:v>81987999830.336334</c:v>
                </c:pt>
                <c:pt idx="1">
                  <c:v>66467525453.258301</c:v>
                </c:pt>
                <c:pt idx="2">
                  <c:v>95759559367.651581</c:v>
                </c:pt>
                <c:pt idx="3">
                  <c:v>21168935473.499035</c:v>
                </c:pt>
                <c:pt idx="4">
                  <c:v>33847189440.976913</c:v>
                </c:pt>
                <c:pt idx="5">
                  <c:v>29587536742.729782</c:v>
                </c:pt>
                <c:pt idx="6">
                  <c:v>3101230378.1153493</c:v>
                </c:pt>
                <c:pt idx="7">
                  <c:v>27242271720.401802</c:v>
                </c:pt>
                <c:pt idx="8">
                  <c:v>8487020575.9947624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FA3C-4E0A-B76E-5E7CB911C8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3326696"/>
        <c:axId val="543327680"/>
      </c:barChart>
      <c:catAx>
        <c:axId val="543326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327680"/>
        <c:crosses val="autoZero"/>
        <c:auto val="1"/>
        <c:lblAlgn val="ctr"/>
        <c:lblOffset val="100"/>
        <c:noMultiLvlLbl val="0"/>
      </c:catAx>
      <c:valAx>
        <c:axId val="54332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326696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2.7777777777777776E-2"/>
                <c:y val="0.38467592592592592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ZW" dirty="0"/>
                    <a:t>ZWL$ Millions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Graphiques!$B$75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cat>
            <c:strRef>
              <c:f>Graphiques!$A$76:$A$85</c:f>
              <c:strCache>
                <c:ptCount val="9"/>
                <c:pt idx="0">
                  <c:v>South Africa</c:v>
                </c:pt>
                <c:pt idx="1">
                  <c:v>Benin</c:v>
                </c:pt>
                <c:pt idx="2">
                  <c:v>Zimbabwe</c:v>
                </c:pt>
                <c:pt idx="3">
                  <c:v>Uganda</c:v>
                </c:pt>
                <c:pt idx="4">
                  <c:v>Ghana</c:v>
                </c:pt>
                <c:pt idx="5">
                  <c:v>Kenya</c:v>
                </c:pt>
                <c:pt idx="6">
                  <c:v>Ivory Coast</c:v>
                </c:pt>
                <c:pt idx="7">
                  <c:v>Liberia</c:v>
                </c:pt>
                <c:pt idx="8">
                  <c:v>Mozambique</c:v>
                </c:pt>
              </c:strCache>
              <c:extLst/>
            </c:strRef>
          </c:cat>
          <c:val>
            <c:numRef>
              <c:f>Graphiques!$B$76:$B$85</c:f>
              <c:numCache>
                <c:formatCode>General</c:formatCode>
                <c:ptCount val="9"/>
                <c:pt idx="0">
                  <c:v>87</c:v>
                </c:pt>
                <c:pt idx="1">
                  <c:v>49</c:v>
                </c:pt>
                <c:pt idx="2">
                  <c:v>49</c:v>
                </c:pt>
                <c:pt idx="3">
                  <c:v>58</c:v>
                </c:pt>
                <c:pt idx="4">
                  <c:v>54</c:v>
                </c:pt>
                <c:pt idx="5">
                  <c:v>50</c:v>
                </c:pt>
                <c:pt idx="6">
                  <c:v>34</c:v>
                </c:pt>
                <c:pt idx="7">
                  <c:v>38</c:v>
                </c:pt>
                <c:pt idx="8">
                  <c:v>42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9964-4240-B37D-0F6EAB13BF5E}"/>
            </c:ext>
          </c:extLst>
        </c:ser>
        <c:ser>
          <c:idx val="1"/>
          <c:order val="1"/>
          <c:tx>
            <c:strRef>
              <c:f>Graphiques!$C$75</c:f>
              <c:strCache>
                <c:ptCount val="1"/>
                <c:pt idx="0">
                  <c:v>2021</c:v>
                </c:pt>
              </c:strCache>
            </c:strRef>
          </c:tx>
          <c:spPr>
            <a:pattFill prst="sphere">
              <a:fgClr>
                <a:srgbClr val="44546A">
                  <a:lumMod val="20000"/>
                  <a:lumOff val="80000"/>
                </a:srgbClr>
              </a:fgClr>
              <a:bgClr>
                <a:sysClr val="window" lastClr="FFFFFF"/>
              </a:bgClr>
            </a:patt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Graphiques!$A$76:$A$85</c:f>
              <c:strCache>
                <c:ptCount val="9"/>
                <c:pt idx="0">
                  <c:v>South Africa</c:v>
                </c:pt>
                <c:pt idx="1">
                  <c:v>Benin</c:v>
                </c:pt>
                <c:pt idx="2">
                  <c:v>Zimbabwe</c:v>
                </c:pt>
                <c:pt idx="3">
                  <c:v>Uganda</c:v>
                </c:pt>
                <c:pt idx="4">
                  <c:v>Ghana</c:v>
                </c:pt>
                <c:pt idx="5">
                  <c:v>Kenya</c:v>
                </c:pt>
                <c:pt idx="6">
                  <c:v>Ivory Coast</c:v>
                </c:pt>
                <c:pt idx="7">
                  <c:v>Liberia</c:v>
                </c:pt>
                <c:pt idx="8">
                  <c:v>Mozambique</c:v>
                </c:pt>
              </c:strCache>
              <c:extLst/>
            </c:strRef>
          </c:cat>
          <c:val>
            <c:numRef>
              <c:f>Graphiques!$C$76:$C$85</c:f>
              <c:numCache>
                <c:formatCode>General</c:formatCode>
                <c:ptCount val="9"/>
                <c:pt idx="0">
                  <c:v>86</c:v>
                </c:pt>
                <c:pt idx="1">
                  <c:v>65</c:v>
                </c:pt>
                <c:pt idx="2">
                  <c:v>59</c:v>
                </c:pt>
                <c:pt idx="3">
                  <c:v>58</c:v>
                </c:pt>
                <c:pt idx="4">
                  <c:v>56</c:v>
                </c:pt>
                <c:pt idx="5">
                  <c:v>50</c:v>
                </c:pt>
                <c:pt idx="6">
                  <c:v>47</c:v>
                </c:pt>
                <c:pt idx="7">
                  <c:v>45</c:v>
                </c:pt>
                <c:pt idx="8">
                  <c:v>45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9964-4240-B37D-0F6EAB13B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1170176"/>
        <c:axId val="181171712"/>
      </c:barChart>
      <c:catAx>
        <c:axId val="181170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1171712"/>
        <c:crosses val="autoZero"/>
        <c:auto val="1"/>
        <c:lblAlgn val="ctr"/>
        <c:lblOffset val="100"/>
        <c:noMultiLvlLbl val="0"/>
      </c:catAx>
      <c:valAx>
        <c:axId val="181171712"/>
        <c:scaling>
          <c:orientation val="minMax"/>
          <c:max val="10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181170176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3BDE376D-9ED7-6EF2-1996-C6BFBA52854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en-US"/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36F9EB24-445E-0FB5-9795-2E26C79FA54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3BDC26CA-A93F-44C5-B2B9-541D54BA2950}" type="datetime1">
              <a:rPr lang="en-US" altLang="en-US" smtClean="0"/>
              <a:t>9/8/2022</a:t>
            </a:fld>
            <a:endParaRPr lang="ru-RU" altLang="en-US"/>
          </a:p>
        </p:txBody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id="{49FE2ECE-655D-D13C-ACE1-88F6E40CA12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090A8221-3A43-A189-D382-7519C9B1935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Click to edit Master text styles</a:t>
            </a:r>
          </a:p>
          <a:p>
            <a:pPr lvl="1"/>
            <a:r>
              <a:rPr lang="ru-RU" altLang="en-US"/>
              <a:t>Second level</a:t>
            </a:r>
          </a:p>
          <a:p>
            <a:pPr lvl="2"/>
            <a:r>
              <a:rPr lang="ru-RU" altLang="en-US"/>
              <a:t>Third level</a:t>
            </a:r>
          </a:p>
          <a:p>
            <a:pPr lvl="3"/>
            <a:r>
              <a:rPr lang="ru-RU" altLang="en-US"/>
              <a:t>Fourth level</a:t>
            </a:r>
          </a:p>
          <a:p>
            <a:pPr lvl="4"/>
            <a:r>
              <a:rPr lang="ru-RU" altLang="en-US"/>
              <a:t>Fifth level</a:t>
            </a:r>
          </a:p>
        </p:txBody>
      </p:sp>
      <p:sp>
        <p:nvSpPr>
          <p:cNvPr id="69638" name="Rectangle 6">
            <a:extLst>
              <a:ext uri="{FF2B5EF4-FFF2-40B4-BE49-F238E27FC236}">
                <a16:creationId xmlns:a16="http://schemas.microsoft.com/office/drawing/2014/main" id="{EC7456CC-FE11-5CD5-6784-616361E29D6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en-US"/>
          </a:p>
        </p:txBody>
      </p:sp>
      <p:sp>
        <p:nvSpPr>
          <p:cNvPr id="69639" name="Rectangle 7">
            <a:extLst>
              <a:ext uri="{FF2B5EF4-FFF2-40B4-BE49-F238E27FC236}">
                <a16:creationId xmlns:a16="http://schemas.microsoft.com/office/drawing/2014/main" id="{043E70BB-2458-D1CF-6C7D-2FEB738983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8BE994E5-6F71-4256-B41A-5EB77ADCEF31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A591563-C6CE-4B59-AF5B-C89578BCF643}" type="datetime1">
              <a:rPr lang="en-US" altLang="en-US" smtClean="0"/>
              <a:t>9/8/2022</a:t>
            </a:fld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994E5-6F71-4256-B41A-5EB77ADCEF31}" type="slidenum">
              <a:rPr lang="ru-RU" altLang="en-US" smtClean="0"/>
              <a:pPr/>
              <a:t>1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9299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A6162FE-2203-FF21-D114-D5A1239DC4F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5288" y="2349500"/>
            <a:ext cx="5903912" cy="1109663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ru-RU" altLang="en-US" noProof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89A2FD3-D168-F8C6-976B-22905304211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95288" y="3236913"/>
            <a:ext cx="5903912" cy="696912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ru-RU" altLang="en-U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A2ECE-30B6-46E6-C73E-91741ED91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66D7C-F1CE-5524-FEC5-34B85C48D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34290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BF9BA-6722-9FFF-CDFB-BDA2276FA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B0A6C6-7005-2DEA-4948-9A787B0C0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947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E28DB-9530-2C18-949B-6B5C24E0F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051BE-D100-B3F1-2DAB-B3E36E2830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313" y="981075"/>
            <a:ext cx="3632200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505D1F-43A7-AAA4-901A-12C06D5B1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52913" y="981075"/>
            <a:ext cx="3632200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575236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75C5E-34A9-F3B7-601A-8668E23D1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20BEC1-2F40-8747-CB6E-42A21B703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20BC48-1409-375D-E82D-547A2AA53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937425-7CF6-CA7A-FAE1-A69342E28E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FC9718-BEF0-9577-51B2-23153D2A14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2069548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A7453-0003-15F8-7EDE-70EAA73D4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2821948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165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B8568-5C23-B351-DCC4-384F782F1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DA899-699D-37C4-14B5-4633607E4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FF3C0-FF9B-42BB-1B1F-2C5D7329E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1485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FA93E-1725-3E94-A128-B04302740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6A0688-3CCE-E007-C02C-653D76CE84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ZW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B5394-F0EB-FBD0-5D23-0B61E5A14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7846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36DA6-A3C4-241D-1A2D-46786BBE8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351E71-E8A1-126F-B595-68ABCF9647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732151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589828-FF35-DA51-8898-1E881BD7D5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084888" y="115888"/>
            <a:ext cx="1871662" cy="59769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3BBDE1-7927-503F-AB78-8BEA82C852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5464175" cy="59769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3332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A6CCBA2-0224-1BF0-88DA-CF87160BB0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15888"/>
            <a:ext cx="74168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ru-RU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801370B-3B5B-2548-6177-F0C147E52F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981075"/>
            <a:ext cx="7416800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 kern="1200">
          <a:solidFill>
            <a:srgbClr val="08080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 kern="1200">
          <a:solidFill>
            <a:srgbClr val="08080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rgbClr val="08080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rgbClr val="08080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rgbClr val="08080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4DFA6-864C-AD76-935D-A2F8060A98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" y="1905000"/>
            <a:ext cx="6248401" cy="1752600"/>
          </a:xfrm>
        </p:spPr>
        <p:txBody>
          <a:bodyPr>
            <a:normAutofit/>
          </a:bodyPr>
          <a:lstStyle/>
          <a:p>
            <a:pPr algn="ctr"/>
            <a:r>
              <a:rPr lang="en-ZW" sz="27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2022 MID-TERM BUDGET &amp; ECONOMIC REVIEW AND SUPPLEMENTARY BUDGET</a:t>
            </a:r>
            <a:endParaRPr lang="en-ZW" sz="7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7788A8-00B1-B1A1-8D7A-4729FF2060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5334000"/>
            <a:ext cx="8458200" cy="1371600"/>
          </a:xfrm>
          <a:solidFill>
            <a:schemeClr val="accent3">
              <a:lumMod val="95000"/>
            </a:schemeClr>
          </a:solidFill>
        </p:spPr>
        <p:txBody>
          <a:bodyPr>
            <a:normAutofit fontScale="55000" lnSpcReduction="2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PRESENTED TO THE PARLIAMENT OF ZIMBABWE </a:t>
            </a:r>
            <a:endParaRPr lang="en-ZW" dirty="0">
              <a:solidFill>
                <a:schemeClr val="tx1"/>
              </a:solidFill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BY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HON. PROF. MTHULI. NCUBE</a:t>
            </a:r>
            <a:endParaRPr lang="en-ZW" dirty="0">
              <a:solidFill>
                <a:schemeClr val="tx1"/>
              </a:solidFill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MINISTER OF FINANCE AND ECONOMIC DEVELOPMENT</a:t>
            </a: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28 July 2022</a:t>
            </a:r>
            <a:endParaRPr lang="en-ZW" dirty="0">
              <a:solidFill>
                <a:schemeClr val="tx1"/>
              </a:solidFill>
            </a:endParaRPr>
          </a:p>
          <a:p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1765024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CD814-8E10-6FA6-2B1E-30B9CDE4E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609601"/>
          </a:xfrm>
        </p:spPr>
        <p:txBody>
          <a:bodyPr/>
          <a:lstStyle/>
          <a:p>
            <a:pPr algn="ctr"/>
            <a:r>
              <a:rPr lang="en-ZW" sz="2700" dirty="0">
                <a:latin typeface="Tahoma" panose="020B0604030504040204" pitchFamily="34" charset="0"/>
                <a:cs typeface="Times New Roman" panose="02020603050405020304" pitchFamily="18" charset="0"/>
              </a:rPr>
              <a:t>International Commodity Price Changes (%)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E7E5ED7-CCE6-45B6-A48F-8DB97CD955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3840071"/>
              </p:ext>
            </p:extLst>
          </p:nvPr>
        </p:nvGraphicFramePr>
        <p:xfrm>
          <a:off x="628650" y="1066800"/>
          <a:ext cx="813435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3987D4F-E3B5-E3C5-FBF6-3181958BB897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1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1389504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BC354-2216-A551-40E0-B8A5C51C7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W" sz="2700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Global Developments &amp; Outlook</a:t>
            </a:r>
            <a:endParaRPr lang="en-ZW" sz="54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3E52691-BD16-A138-A062-F659170F3B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1182049"/>
              </p:ext>
            </p:extLst>
          </p:nvPr>
        </p:nvGraphicFramePr>
        <p:xfrm>
          <a:off x="478632" y="1066800"/>
          <a:ext cx="8284368" cy="5029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62947">
                  <a:extLst>
                    <a:ext uri="{9D8B030D-6E8A-4147-A177-3AD203B41FA5}">
                      <a16:colId xmlns:a16="http://schemas.microsoft.com/office/drawing/2014/main" val="1781715087"/>
                    </a:ext>
                  </a:extLst>
                </a:gridCol>
                <a:gridCol w="911445">
                  <a:extLst>
                    <a:ext uri="{9D8B030D-6E8A-4147-A177-3AD203B41FA5}">
                      <a16:colId xmlns:a16="http://schemas.microsoft.com/office/drawing/2014/main" val="1906212312"/>
                    </a:ext>
                  </a:extLst>
                </a:gridCol>
                <a:gridCol w="1320575">
                  <a:extLst>
                    <a:ext uri="{9D8B030D-6E8A-4147-A177-3AD203B41FA5}">
                      <a16:colId xmlns:a16="http://schemas.microsoft.com/office/drawing/2014/main" val="1546679727"/>
                    </a:ext>
                  </a:extLst>
                </a:gridCol>
                <a:gridCol w="889401">
                  <a:extLst>
                    <a:ext uri="{9D8B030D-6E8A-4147-A177-3AD203B41FA5}">
                      <a16:colId xmlns:a16="http://schemas.microsoft.com/office/drawing/2014/main" val="2209271400"/>
                    </a:ext>
                  </a:extLst>
                </a:gridCol>
              </a:tblGrid>
              <a:tr h="451274">
                <a:tc>
                  <a:txBody>
                    <a:bodyPr/>
                    <a:lstStyle/>
                    <a:p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 dirty="0">
                          <a:effectLst/>
                        </a:rPr>
                        <a:t>2021</a:t>
                      </a:r>
                      <a:endParaRPr lang="en-ZW" sz="1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ZW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ZW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25539" marR="25539" marT="0" marB="0"/>
                </a:tc>
                <a:extLst>
                  <a:ext uri="{0D108BD9-81ED-4DB2-BD59-A6C34878D82A}">
                    <a16:rowId xmlns:a16="http://schemas.microsoft.com/office/drawing/2014/main" val="2993947696"/>
                  </a:ext>
                </a:extLst>
              </a:tr>
              <a:tr h="381494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500" dirty="0">
                          <a:effectLst/>
                        </a:rPr>
                        <a:t> </a:t>
                      </a:r>
                      <a:endParaRPr lang="en-ZW" sz="1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Est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 gridSpan="2">
                  <a:txBody>
                    <a:bodyPr/>
                    <a:lstStyle/>
                    <a:p>
                      <a:pPr marL="176530" algn="ctr">
                        <a:lnSpc>
                          <a:spcPct val="150000"/>
                        </a:lnSpc>
                      </a:pPr>
                      <a:r>
                        <a:rPr lang="en-ZW" sz="1500" dirty="0" err="1">
                          <a:effectLst/>
                        </a:rPr>
                        <a:t>Proj</a:t>
                      </a:r>
                      <a:endParaRPr lang="en-ZW" sz="1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 hMerge="1">
                  <a:txBody>
                    <a:bodyPr/>
                    <a:lstStyle/>
                    <a:p>
                      <a:endParaRPr lang="en-Z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786107"/>
                  </a:ext>
                </a:extLst>
              </a:tr>
              <a:tr h="381494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500" dirty="0">
                          <a:effectLst/>
                        </a:rPr>
                        <a:t>World Output</a:t>
                      </a:r>
                      <a:endParaRPr lang="en-ZW" sz="1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6.1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3.6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3.6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extLst>
                  <a:ext uri="{0D108BD9-81ED-4DB2-BD59-A6C34878D82A}">
                    <a16:rowId xmlns:a16="http://schemas.microsoft.com/office/drawing/2014/main" val="1999238508"/>
                  </a:ext>
                </a:extLst>
              </a:tr>
              <a:tr h="381494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    Advanced Economies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5.2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 dirty="0">
                          <a:effectLst/>
                        </a:rPr>
                        <a:t>3.3</a:t>
                      </a:r>
                      <a:endParaRPr lang="en-ZW" sz="1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2.4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extLst>
                  <a:ext uri="{0D108BD9-81ED-4DB2-BD59-A6C34878D82A}">
                    <a16:rowId xmlns:a16="http://schemas.microsoft.com/office/drawing/2014/main" val="2147598906"/>
                  </a:ext>
                </a:extLst>
              </a:tr>
              <a:tr h="381494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       o/w: United States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5.7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 dirty="0">
                          <a:effectLst/>
                        </a:rPr>
                        <a:t>3.7</a:t>
                      </a:r>
                      <a:endParaRPr lang="en-ZW" sz="1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2.3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extLst>
                  <a:ext uri="{0D108BD9-81ED-4DB2-BD59-A6C34878D82A}">
                    <a16:rowId xmlns:a16="http://schemas.microsoft.com/office/drawing/2014/main" val="4228208741"/>
                  </a:ext>
                </a:extLst>
              </a:tr>
              <a:tr h="381494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                 Euro-Area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5.3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2.8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2.3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extLst>
                  <a:ext uri="{0D108BD9-81ED-4DB2-BD59-A6C34878D82A}">
                    <a16:rowId xmlns:a16="http://schemas.microsoft.com/office/drawing/2014/main" val="1321625872"/>
                  </a:ext>
                </a:extLst>
              </a:tr>
              <a:tr h="381494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Emerging Market &amp; Developing Economies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6.8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 dirty="0">
                          <a:effectLst/>
                        </a:rPr>
                        <a:t>3.8</a:t>
                      </a:r>
                      <a:endParaRPr lang="en-ZW" sz="1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4.4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extLst>
                  <a:ext uri="{0D108BD9-81ED-4DB2-BD59-A6C34878D82A}">
                    <a16:rowId xmlns:a16="http://schemas.microsoft.com/office/drawing/2014/main" val="2432840206"/>
                  </a:ext>
                </a:extLst>
              </a:tr>
              <a:tr h="381494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o/w: China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8.1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4.4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5.1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extLst>
                  <a:ext uri="{0D108BD9-81ED-4DB2-BD59-A6C34878D82A}">
                    <a16:rowId xmlns:a16="http://schemas.microsoft.com/office/drawing/2014/main" val="3677723895"/>
                  </a:ext>
                </a:extLst>
              </a:tr>
              <a:tr h="381494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       India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8.9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 dirty="0">
                          <a:effectLst/>
                        </a:rPr>
                        <a:t>8.2</a:t>
                      </a:r>
                      <a:endParaRPr lang="en-ZW" sz="1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6.9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extLst>
                  <a:ext uri="{0D108BD9-81ED-4DB2-BD59-A6C34878D82A}">
                    <a16:rowId xmlns:a16="http://schemas.microsoft.com/office/drawing/2014/main" val="2624171373"/>
                  </a:ext>
                </a:extLst>
              </a:tr>
              <a:tr h="381494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Sub Saharan Africa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4.5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3.8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4.0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extLst>
                  <a:ext uri="{0D108BD9-81ED-4DB2-BD59-A6C34878D82A}">
                    <a16:rowId xmlns:a16="http://schemas.microsoft.com/office/drawing/2014/main" val="1060210729"/>
                  </a:ext>
                </a:extLst>
              </a:tr>
              <a:tr h="381494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o/w: Nigeria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3.6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 dirty="0">
                          <a:effectLst/>
                        </a:rPr>
                        <a:t>3.4</a:t>
                      </a:r>
                      <a:endParaRPr lang="en-ZW" sz="1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3.1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extLst>
                  <a:ext uri="{0D108BD9-81ED-4DB2-BD59-A6C34878D82A}">
                    <a16:rowId xmlns:a16="http://schemas.microsoft.com/office/drawing/2014/main" val="1572707354"/>
                  </a:ext>
                </a:extLst>
              </a:tr>
              <a:tr h="381494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       South Africa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4.9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 dirty="0">
                          <a:effectLst/>
                        </a:rPr>
                        <a:t>1.9</a:t>
                      </a:r>
                      <a:endParaRPr lang="en-ZW" sz="1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 dirty="0">
                          <a:effectLst/>
                        </a:rPr>
                        <a:t>1.4</a:t>
                      </a:r>
                      <a:endParaRPr lang="en-ZW" sz="1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extLst>
                  <a:ext uri="{0D108BD9-81ED-4DB2-BD59-A6C34878D82A}">
                    <a16:rowId xmlns:a16="http://schemas.microsoft.com/office/drawing/2014/main" val="961060931"/>
                  </a:ext>
                </a:extLst>
              </a:tr>
              <a:tr h="381494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500" dirty="0">
                          <a:effectLst/>
                        </a:rPr>
                        <a:t>      *Zimbabwe</a:t>
                      </a:r>
                      <a:endParaRPr lang="en-ZW" sz="1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>
                          <a:effectLst/>
                        </a:rPr>
                        <a:t>7.8</a:t>
                      </a:r>
                      <a:endParaRPr lang="en-ZW" sz="1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 dirty="0">
                          <a:effectLst/>
                        </a:rPr>
                        <a:t>4.6</a:t>
                      </a:r>
                      <a:endParaRPr lang="en-ZW" sz="1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500" dirty="0">
                          <a:effectLst/>
                        </a:rPr>
                        <a:t>5.2</a:t>
                      </a:r>
                      <a:endParaRPr lang="en-ZW" sz="1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39" marR="25539" marT="0" marB="0"/>
                </a:tc>
                <a:extLst>
                  <a:ext uri="{0D108BD9-81ED-4DB2-BD59-A6C34878D82A}">
                    <a16:rowId xmlns:a16="http://schemas.microsoft.com/office/drawing/2014/main" val="2409014157"/>
                  </a:ext>
                </a:extLst>
              </a:tr>
            </a:tbl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8800F61-E83A-3CC6-C390-E1D6D90EC7F1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2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4252519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64963-EDE5-AE52-D9DB-AFC6E6730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ZW" sz="2400" dirty="0">
                <a:latin typeface="Tahoma" panose="020B0604030504040204" pitchFamily="34" charset="0"/>
                <a:cs typeface="Times New Roman" panose="02020603050405020304" pitchFamily="18" charset="0"/>
              </a:rPr>
              <a:t>Sub-Sahara African Economies GDP Growth (%)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A880778-55C6-8252-B811-DB966C24B5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1774765"/>
              </p:ext>
            </p:extLst>
          </p:nvPr>
        </p:nvGraphicFramePr>
        <p:xfrm>
          <a:off x="628650" y="1143000"/>
          <a:ext cx="8134350" cy="5137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5477">
                  <a:extLst>
                    <a:ext uri="{9D8B030D-6E8A-4147-A177-3AD203B41FA5}">
                      <a16:colId xmlns:a16="http://schemas.microsoft.com/office/drawing/2014/main" val="2253093621"/>
                    </a:ext>
                  </a:extLst>
                </a:gridCol>
                <a:gridCol w="832958">
                  <a:extLst>
                    <a:ext uri="{9D8B030D-6E8A-4147-A177-3AD203B41FA5}">
                      <a16:colId xmlns:a16="http://schemas.microsoft.com/office/drawing/2014/main" val="4281721398"/>
                    </a:ext>
                  </a:extLst>
                </a:gridCol>
                <a:gridCol w="834584">
                  <a:extLst>
                    <a:ext uri="{9D8B030D-6E8A-4147-A177-3AD203B41FA5}">
                      <a16:colId xmlns:a16="http://schemas.microsoft.com/office/drawing/2014/main" val="1182848542"/>
                    </a:ext>
                  </a:extLst>
                </a:gridCol>
                <a:gridCol w="831331">
                  <a:extLst>
                    <a:ext uri="{9D8B030D-6E8A-4147-A177-3AD203B41FA5}">
                      <a16:colId xmlns:a16="http://schemas.microsoft.com/office/drawing/2014/main" val="4079211785"/>
                    </a:ext>
                  </a:extLst>
                </a:gridCol>
              </a:tblGrid>
              <a:tr h="971122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 dirty="0">
                          <a:effectLst/>
                        </a:rPr>
                        <a:t> </a:t>
                      </a:r>
                      <a:endParaRPr lang="en-ZW" sz="27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2021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2022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2023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909110246"/>
                  </a:ext>
                </a:extLst>
              </a:tr>
              <a:tr h="522410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800" dirty="0">
                          <a:effectLst/>
                        </a:rPr>
                        <a:t>Sub-Saharan</a:t>
                      </a:r>
                      <a:endParaRPr lang="en-ZW" sz="27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4.5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3.8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4.0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extLst>
                  <a:ext uri="{0D108BD9-81ED-4DB2-BD59-A6C34878D82A}">
                    <a16:rowId xmlns:a16="http://schemas.microsoft.com/office/drawing/2014/main" val="209823539"/>
                  </a:ext>
                </a:extLst>
              </a:tr>
              <a:tr h="522410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800" dirty="0">
                          <a:effectLst/>
                        </a:rPr>
                        <a:t>Fuel Exporters</a:t>
                      </a:r>
                      <a:endParaRPr lang="en-ZW" sz="27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2.9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 dirty="0">
                          <a:effectLst/>
                        </a:rPr>
                        <a:t>3.4</a:t>
                      </a:r>
                      <a:endParaRPr lang="en-ZW" sz="27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3.1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313491874"/>
                  </a:ext>
                </a:extLst>
              </a:tr>
              <a:tr h="522410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    Nigeria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3.6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 dirty="0">
                          <a:effectLst/>
                        </a:rPr>
                        <a:t>3.4</a:t>
                      </a:r>
                      <a:endParaRPr lang="en-ZW" sz="27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3.1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extLst>
                  <a:ext uri="{0D108BD9-81ED-4DB2-BD59-A6C34878D82A}">
                    <a16:rowId xmlns:a16="http://schemas.microsoft.com/office/drawing/2014/main" val="1223116191"/>
                  </a:ext>
                </a:extLst>
              </a:tr>
              <a:tr h="50964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800" dirty="0">
                          <a:effectLst/>
                        </a:rPr>
                        <a:t>Emerging Market &amp; Middle-Income Economies</a:t>
                      </a:r>
                      <a:endParaRPr lang="en-ZW" sz="27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6.8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 dirty="0">
                          <a:effectLst/>
                        </a:rPr>
                        <a:t>3.8</a:t>
                      </a:r>
                      <a:endParaRPr lang="en-ZW" sz="27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4.4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231209734"/>
                  </a:ext>
                </a:extLst>
              </a:tr>
              <a:tr h="522410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    South Africa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4.9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 dirty="0">
                          <a:effectLst/>
                        </a:rPr>
                        <a:t>1.9</a:t>
                      </a:r>
                      <a:endParaRPr lang="en-ZW" sz="27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1.4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extLst>
                  <a:ext uri="{0D108BD9-81ED-4DB2-BD59-A6C34878D82A}">
                    <a16:rowId xmlns:a16="http://schemas.microsoft.com/office/drawing/2014/main" val="1157337371"/>
                  </a:ext>
                </a:extLst>
              </a:tr>
              <a:tr h="522410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Low Income Countries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5.6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 dirty="0">
                          <a:effectLst/>
                        </a:rPr>
                        <a:t>4.8</a:t>
                      </a:r>
                      <a:endParaRPr lang="en-ZW" sz="27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5.6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891468174"/>
                  </a:ext>
                </a:extLst>
              </a:tr>
              <a:tr h="522410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    Ethiopia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6.3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 dirty="0">
                          <a:effectLst/>
                        </a:rPr>
                        <a:t>3.8</a:t>
                      </a:r>
                      <a:endParaRPr lang="en-ZW" sz="27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5.7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extLst>
                  <a:ext uri="{0D108BD9-81ED-4DB2-BD59-A6C34878D82A}">
                    <a16:rowId xmlns:a16="http://schemas.microsoft.com/office/drawing/2014/main" val="907169743"/>
                  </a:ext>
                </a:extLst>
              </a:tr>
              <a:tr h="522410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    Zambia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>
                          <a:effectLst/>
                        </a:rPr>
                        <a:t>4.3</a:t>
                      </a:r>
                      <a:endParaRPr lang="en-ZW" sz="27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 dirty="0">
                          <a:effectLst/>
                        </a:rPr>
                        <a:t>3.1</a:t>
                      </a:r>
                      <a:endParaRPr lang="en-ZW" sz="27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800" dirty="0">
                          <a:effectLst/>
                        </a:rPr>
                        <a:t>3.6</a:t>
                      </a:r>
                      <a:endParaRPr lang="en-ZW" sz="27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extLst>
                  <a:ext uri="{0D108BD9-81ED-4DB2-BD59-A6C34878D82A}">
                    <a16:rowId xmlns:a16="http://schemas.microsoft.com/office/drawing/2014/main" val="118070183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FDA0C-9988-58FB-58C2-1CAF64CF1184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3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2118251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7C01C-43D4-FE56-57D4-7340EF9E4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W" sz="2200" dirty="0">
                <a:latin typeface="Tahoma" panose="020B0604030504040204" pitchFamily="34" charset="0"/>
                <a:cs typeface="Times New Roman" panose="02020603050405020304" pitchFamily="18" charset="0"/>
              </a:rPr>
              <a:t>Global Inflation (%)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ADCFB746-57EB-64A9-D7AA-13AC9C8A52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1823069"/>
              </p:ext>
            </p:extLst>
          </p:nvPr>
        </p:nvGraphicFramePr>
        <p:xfrm>
          <a:off x="468312" y="981074"/>
          <a:ext cx="8142287" cy="5191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268BAA3-7C98-C6E7-4475-4CD5EEA83B75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4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2472558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2E977-F6D7-D1E2-3837-373E59701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700" dirty="0">
                <a:latin typeface="Tahoma" panose="020B0604030504040204" pitchFamily="34" charset="0"/>
                <a:cs typeface="Times New Roman" panose="02020603050405020304" pitchFamily="18" charset="0"/>
              </a:rPr>
              <a:t>Domestic Economic Performance</a:t>
            </a:r>
            <a:endParaRPr lang="en-ZW" sz="2700" dirty="0"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8324DA1-2035-1867-6EB3-FB3716FE88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5585392"/>
              </p:ext>
            </p:extLst>
          </p:nvPr>
        </p:nvGraphicFramePr>
        <p:xfrm>
          <a:off x="457200" y="1219200"/>
          <a:ext cx="8229599" cy="50474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77721">
                  <a:extLst>
                    <a:ext uri="{9D8B030D-6E8A-4147-A177-3AD203B41FA5}">
                      <a16:colId xmlns:a16="http://schemas.microsoft.com/office/drawing/2014/main" val="753977648"/>
                    </a:ext>
                  </a:extLst>
                </a:gridCol>
                <a:gridCol w="805325">
                  <a:extLst>
                    <a:ext uri="{9D8B030D-6E8A-4147-A177-3AD203B41FA5}">
                      <a16:colId xmlns:a16="http://schemas.microsoft.com/office/drawing/2014/main" val="3563422207"/>
                    </a:ext>
                  </a:extLst>
                </a:gridCol>
                <a:gridCol w="1048293">
                  <a:extLst>
                    <a:ext uri="{9D8B030D-6E8A-4147-A177-3AD203B41FA5}">
                      <a16:colId xmlns:a16="http://schemas.microsoft.com/office/drawing/2014/main" val="3978234202"/>
                    </a:ext>
                  </a:extLst>
                </a:gridCol>
                <a:gridCol w="1098260">
                  <a:extLst>
                    <a:ext uri="{9D8B030D-6E8A-4147-A177-3AD203B41FA5}">
                      <a16:colId xmlns:a16="http://schemas.microsoft.com/office/drawing/2014/main" val="3202170723"/>
                    </a:ext>
                  </a:extLst>
                </a:gridCol>
              </a:tblGrid>
              <a:tr h="547793">
                <a:tc>
                  <a:txBody>
                    <a:bodyPr/>
                    <a:lstStyle/>
                    <a:p>
                      <a:endParaRPr lang="en-ZW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2021 Est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2022 Budget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2022 Revised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463579582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Agriculture, Hunting and Fishing and forestry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33.6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5.1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-5.0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66515568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Mining and quarrying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5.5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8.0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9.5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384939999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Manufacturing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5.5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5.5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3.6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756194344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Electricity, gas, steam and air conditioning supply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34.3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5.4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12.2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146470568"/>
                  </a:ext>
                </a:extLst>
              </a:tr>
              <a:tr h="411331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Water supply; sewerage, waste management and remediation activities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7.8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4.8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4.7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36521754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Construction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7.2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17.4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10.5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050428259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Wholesale and retail trade; repair of motor vehicles and motorcycles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0.6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4.3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5.9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845957542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Transportation and storage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0.5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3.0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2.9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418647220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Accommodation and food service activities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6.7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18.8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50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710994366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Information and communication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5.7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2.4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5.3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768225554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Financial and insurance activities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2.2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5.3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5.2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08882807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Real estate activities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3.3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1.7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6.1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551789568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Professional, scientific and technical activities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1.0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2.8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4.2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518445737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Administrative and support service activities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0.0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2.0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2.0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24414853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Public administration and defence; compulsory social security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1.3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3.3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4.0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66390220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Education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1.7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2.9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4.8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330681591"/>
                  </a:ext>
                </a:extLst>
              </a:tr>
              <a:tr h="255519">
                <a:tc>
                  <a:txBody>
                    <a:bodyPr/>
                    <a:lstStyle/>
                    <a:p>
                      <a:pPr marL="176530" algn="just">
                        <a:lnSpc>
                          <a:spcPct val="150000"/>
                        </a:lnSpc>
                      </a:pPr>
                      <a:r>
                        <a:rPr lang="en-ZW" sz="1100" b="1" dirty="0">
                          <a:effectLst/>
                        </a:rPr>
                        <a:t>Gross Domestic Product </a:t>
                      </a:r>
                      <a:endParaRPr lang="en-ZW" sz="2100" b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b="1" dirty="0">
                          <a:effectLst/>
                        </a:rPr>
                        <a:t>7.8</a:t>
                      </a:r>
                      <a:endParaRPr lang="en-ZW" sz="2100" b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b="1" dirty="0">
                          <a:effectLst/>
                        </a:rPr>
                        <a:t>5.5</a:t>
                      </a:r>
                      <a:endParaRPr lang="en-ZW" sz="2100" b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b="1" dirty="0">
                          <a:effectLst/>
                        </a:rPr>
                        <a:t>4.6</a:t>
                      </a:r>
                      <a:endParaRPr lang="en-ZW" sz="2100" b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069864420"/>
                  </a:ext>
                </a:extLst>
              </a:tr>
            </a:tbl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5C2B5A6-E8A0-6F15-5007-18BEE92AC428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5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2090336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8C51-BAB3-D46F-EDE0-7476D8B4A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W" sz="2700" dirty="0">
                <a:latin typeface="Tahoma" panose="020B0604030504040204" pitchFamily="34" charset="0"/>
                <a:cs typeface="Times New Roman" panose="02020603050405020304" pitchFamily="18" charset="0"/>
              </a:rPr>
              <a:t>Domestic Inflation Developments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6B4E9CF-745E-8877-12DE-65CDFF1C52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6013982"/>
              </p:ext>
            </p:extLst>
          </p:nvPr>
        </p:nvGraphicFramePr>
        <p:xfrm>
          <a:off x="628650" y="1143000"/>
          <a:ext cx="8058150" cy="4952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7917F2E-44AE-1103-1221-8964812A490A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6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770871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1703A-C0F6-DE10-B568-57322B55D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W" sz="2400" dirty="0">
                <a:latin typeface="Tahoma" panose="020B0604030504040204" pitchFamily="34" charset="0"/>
                <a:cs typeface="Times New Roman" panose="02020603050405020304" pitchFamily="18" charset="0"/>
              </a:rPr>
              <a:t>Components of Reserve Money: June 2022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5BB9021-E861-B507-8214-B08C267CD9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5991280"/>
              </p:ext>
            </p:extLst>
          </p:nvPr>
        </p:nvGraphicFramePr>
        <p:xfrm>
          <a:off x="628650" y="1219200"/>
          <a:ext cx="813435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7B70413-0E4C-F3B0-DA9D-A14E2207646D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7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1890375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6A58C-4F52-4028-8387-FD3784941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W" sz="2400" dirty="0">
                <a:latin typeface="Tahoma" panose="020B0604030504040204" pitchFamily="34" charset="0"/>
                <a:cs typeface="Times New Roman" panose="02020603050405020304" pitchFamily="18" charset="0"/>
              </a:rPr>
              <a:t>Current Account Developments (US$ millions)</a:t>
            </a:r>
          </a:p>
        </p:txBody>
      </p:sp>
      <p:graphicFrame>
        <p:nvGraphicFramePr>
          <p:cNvPr id="4" name="officeArt object">
            <a:extLst>
              <a:ext uri="{FF2B5EF4-FFF2-40B4-BE49-F238E27FC236}">
                <a16:creationId xmlns:a16="http://schemas.microsoft.com/office/drawing/2014/main" id="{01CB77F2-BC80-30B5-6D97-B2ADBF530B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289699"/>
              </p:ext>
            </p:extLst>
          </p:nvPr>
        </p:nvGraphicFramePr>
        <p:xfrm>
          <a:off x="628650" y="1295400"/>
          <a:ext cx="82105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DBAD682-FF47-D361-6D60-A2083995F387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8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2824599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0ECA0-2376-77BC-3DF8-ECE292B7D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W" sz="2400" dirty="0">
                <a:latin typeface="Tahoma" panose="020B0604030504040204" pitchFamily="34" charset="0"/>
                <a:cs typeface="Times New Roman" panose="02020603050405020304" pitchFamily="18" charset="0"/>
              </a:rPr>
              <a:t>Preliminary Revenue Performance: Jan - Jun 2022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0E0C903-1112-D122-3374-53146E8FAF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669006"/>
              </p:ext>
            </p:extLst>
          </p:nvPr>
        </p:nvGraphicFramePr>
        <p:xfrm>
          <a:off x="628650" y="1066800"/>
          <a:ext cx="8210549" cy="5029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7670">
                  <a:extLst>
                    <a:ext uri="{9D8B030D-6E8A-4147-A177-3AD203B41FA5}">
                      <a16:colId xmlns:a16="http://schemas.microsoft.com/office/drawing/2014/main" val="3256239532"/>
                    </a:ext>
                  </a:extLst>
                </a:gridCol>
                <a:gridCol w="1426993">
                  <a:extLst>
                    <a:ext uri="{9D8B030D-6E8A-4147-A177-3AD203B41FA5}">
                      <a16:colId xmlns:a16="http://schemas.microsoft.com/office/drawing/2014/main" val="2572249847"/>
                    </a:ext>
                  </a:extLst>
                </a:gridCol>
                <a:gridCol w="1428636">
                  <a:extLst>
                    <a:ext uri="{9D8B030D-6E8A-4147-A177-3AD203B41FA5}">
                      <a16:colId xmlns:a16="http://schemas.microsoft.com/office/drawing/2014/main" val="947467688"/>
                    </a:ext>
                  </a:extLst>
                </a:gridCol>
                <a:gridCol w="1451851">
                  <a:extLst>
                    <a:ext uri="{9D8B030D-6E8A-4147-A177-3AD203B41FA5}">
                      <a16:colId xmlns:a16="http://schemas.microsoft.com/office/drawing/2014/main" val="1929962463"/>
                    </a:ext>
                  </a:extLst>
                </a:gridCol>
                <a:gridCol w="1295399">
                  <a:extLst>
                    <a:ext uri="{9D8B030D-6E8A-4147-A177-3AD203B41FA5}">
                      <a16:colId xmlns:a16="http://schemas.microsoft.com/office/drawing/2014/main" val="1204566690"/>
                    </a:ext>
                  </a:extLst>
                </a:gridCol>
              </a:tblGrid>
              <a:tr h="1034078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1400" dirty="0">
                          <a:effectLst/>
                        </a:rPr>
                        <a:t> 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1200" dirty="0">
                          <a:effectLst/>
                        </a:rPr>
                        <a:t>Actual (ZWL$ Bn)</a:t>
                      </a:r>
                      <a:endParaRPr lang="en-ZW" sz="20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1200" dirty="0">
                          <a:effectLst/>
                        </a:rPr>
                        <a:t>Target (ZWL$ Bn)</a:t>
                      </a:r>
                      <a:endParaRPr lang="en-ZW" sz="20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1200" dirty="0">
                          <a:effectLst/>
                        </a:rPr>
                        <a:t>Variance (</a:t>
                      </a:r>
                      <a:r>
                        <a:rPr lang="en-ZW" sz="1200" dirty="0" err="1">
                          <a:effectLst/>
                        </a:rPr>
                        <a:t>ZWL$Bn</a:t>
                      </a:r>
                      <a:r>
                        <a:rPr lang="en-ZW" sz="1200" dirty="0">
                          <a:effectLst/>
                        </a:rPr>
                        <a:t>)</a:t>
                      </a:r>
                      <a:endParaRPr lang="en-ZW" sz="20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1200" dirty="0">
                          <a:effectLst/>
                        </a:rPr>
                        <a:t>% Variance</a:t>
                      </a:r>
                      <a:endParaRPr lang="en-ZW" sz="20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30963946"/>
                  </a:ext>
                </a:extLst>
              </a:tr>
              <a:tr h="133170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2100" dirty="0">
                          <a:effectLst/>
                        </a:rPr>
                        <a:t>Tax Revenue</a:t>
                      </a:r>
                      <a:endParaRPr lang="en-ZW" sz="30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2100" dirty="0">
                          <a:effectLst/>
                        </a:rPr>
                        <a:t>472.4</a:t>
                      </a:r>
                      <a:endParaRPr lang="en-ZW" sz="30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2100" dirty="0">
                          <a:effectLst/>
                        </a:rPr>
                        <a:t>359.22</a:t>
                      </a:r>
                      <a:endParaRPr lang="en-ZW" sz="30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2100" dirty="0">
                          <a:effectLst/>
                        </a:rPr>
                        <a:t>113.2</a:t>
                      </a:r>
                      <a:endParaRPr lang="en-ZW" sz="30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2100">
                          <a:effectLst/>
                        </a:rPr>
                        <a:t>31.5</a:t>
                      </a:r>
                      <a:endParaRPr lang="en-ZW" sz="30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48697784"/>
                  </a:ext>
                </a:extLst>
              </a:tr>
              <a:tr h="133170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2100">
                          <a:effectLst/>
                        </a:rPr>
                        <a:t>Non-Tax Revenue</a:t>
                      </a:r>
                      <a:endParaRPr lang="en-ZW" sz="30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2100">
                          <a:effectLst/>
                        </a:rPr>
                        <a:t>34.2</a:t>
                      </a:r>
                      <a:endParaRPr lang="en-ZW" sz="30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2100" dirty="0">
                          <a:effectLst/>
                        </a:rPr>
                        <a:t>8.6</a:t>
                      </a:r>
                      <a:endParaRPr lang="en-ZW" sz="30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2100" dirty="0">
                          <a:effectLst/>
                        </a:rPr>
                        <a:t>25.6</a:t>
                      </a:r>
                      <a:endParaRPr lang="en-ZW" sz="30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2100" dirty="0">
                          <a:effectLst/>
                        </a:rPr>
                        <a:t>298.2</a:t>
                      </a:r>
                      <a:endParaRPr lang="en-ZW" sz="30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270635106"/>
                  </a:ext>
                </a:extLst>
              </a:tr>
              <a:tr h="133170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2100" dirty="0">
                          <a:effectLst/>
                        </a:rPr>
                        <a:t>Prelim. Total Revenue</a:t>
                      </a:r>
                      <a:endParaRPr lang="en-ZW" sz="30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2100">
                          <a:effectLst/>
                        </a:rPr>
                        <a:t>506.6</a:t>
                      </a:r>
                      <a:endParaRPr lang="en-ZW" sz="30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2100">
                          <a:effectLst/>
                        </a:rPr>
                        <a:t>367.6</a:t>
                      </a:r>
                      <a:endParaRPr lang="en-ZW" sz="30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2100" dirty="0">
                          <a:effectLst/>
                        </a:rPr>
                        <a:t>139</a:t>
                      </a:r>
                      <a:endParaRPr lang="en-ZW" sz="30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W" sz="2100" dirty="0">
                          <a:effectLst/>
                        </a:rPr>
                        <a:t>37.8</a:t>
                      </a:r>
                      <a:endParaRPr lang="en-ZW" sz="30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702307082"/>
                  </a:ext>
                </a:extLst>
              </a:tr>
            </a:tbl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E43A2C4-3F7C-DD45-C33B-37899AA85F99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9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607684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382E3-B259-9768-1A18-C540F0173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W" sz="2700" dirty="0">
                <a:latin typeface="Tahoma" panose="020B0604030504040204" pitchFamily="34" charset="0"/>
                <a:cs typeface="Times New Roman" panose="02020603050405020304" pitchFamily="18" charset="0"/>
              </a:rPr>
              <a:t>Revenue Heads Performance: Jan to Jun 2022</a:t>
            </a:r>
            <a:endParaRPr lang="en-ZW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C1001C-21A3-C184-F27D-F666182B88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2050257"/>
              </p:ext>
            </p:extLst>
          </p:nvPr>
        </p:nvGraphicFramePr>
        <p:xfrm>
          <a:off x="628650" y="1219200"/>
          <a:ext cx="805815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9B58ED1-BE7B-D292-942F-7D3F61559CD3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10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3023572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A2C6A-A3AB-3FC0-0DEC-950AD18D2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W" sz="2400" dirty="0">
                <a:latin typeface="Tahoma" panose="020B0604030504040204" pitchFamily="34" charset="0"/>
                <a:cs typeface="Times New Roman" panose="02020603050405020304" pitchFamily="18" charset="0"/>
              </a:rPr>
              <a:t>Expenditure Performance Jan - Jun 2022 (ZWL$ </a:t>
            </a:r>
            <a:r>
              <a:rPr lang="en-ZW" sz="2400" dirty="0" err="1">
                <a:latin typeface="Tahoma" panose="020B0604030504040204" pitchFamily="34" charset="0"/>
                <a:cs typeface="Times New Roman" panose="02020603050405020304" pitchFamily="18" charset="0"/>
              </a:rPr>
              <a:t>Mns</a:t>
            </a:r>
            <a:r>
              <a:rPr lang="en-ZW" sz="2400" dirty="0">
                <a:latin typeface="Tahoma" panose="020B0604030504040204" pitchFamily="34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943CF93-CBD8-CDE9-AD62-F9E19B459F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7523572"/>
              </p:ext>
            </p:extLst>
          </p:nvPr>
        </p:nvGraphicFramePr>
        <p:xfrm>
          <a:off x="539750" y="1066800"/>
          <a:ext cx="8147049" cy="51815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58213">
                  <a:extLst>
                    <a:ext uri="{9D8B030D-6E8A-4147-A177-3AD203B41FA5}">
                      <a16:colId xmlns:a16="http://schemas.microsoft.com/office/drawing/2014/main" val="3760010172"/>
                    </a:ext>
                  </a:extLst>
                </a:gridCol>
                <a:gridCol w="1088445">
                  <a:extLst>
                    <a:ext uri="{9D8B030D-6E8A-4147-A177-3AD203B41FA5}">
                      <a16:colId xmlns:a16="http://schemas.microsoft.com/office/drawing/2014/main" val="2731988932"/>
                    </a:ext>
                  </a:extLst>
                </a:gridCol>
                <a:gridCol w="1006975">
                  <a:extLst>
                    <a:ext uri="{9D8B030D-6E8A-4147-A177-3AD203B41FA5}">
                      <a16:colId xmlns:a16="http://schemas.microsoft.com/office/drawing/2014/main" val="3847348418"/>
                    </a:ext>
                  </a:extLst>
                </a:gridCol>
                <a:gridCol w="1463211">
                  <a:extLst>
                    <a:ext uri="{9D8B030D-6E8A-4147-A177-3AD203B41FA5}">
                      <a16:colId xmlns:a16="http://schemas.microsoft.com/office/drawing/2014/main" val="2338479858"/>
                    </a:ext>
                  </a:extLst>
                </a:gridCol>
                <a:gridCol w="1230205">
                  <a:extLst>
                    <a:ext uri="{9D8B030D-6E8A-4147-A177-3AD203B41FA5}">
                      <a16:colId xmlns:a16="http://schemas.microsoft.com/office/drawing/2014/main" val="3847127434"/>
                    </a:ext>
                  </a:extLst>
                </a:gridCol>
              </a:tblGrid>
              <a:tr h="60595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 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Budget Est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Cum Exp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ct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Targets to June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Budget Perf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658838962"/>
                  </a:ext>
                </a:extLst>
              </a:tr>
              <a:tr h="360881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 Total Expenditures &amp; Net Lending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968,268.5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534,506.6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431,166.5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55%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extLst>
                  <a:ext uri="{0D108BD9-81ED-4DB2-BD59-A6C34878D82A}">
                    <a16:rowId xmlns:a16="http://schemas.microsoft.com/office/drawing/2014/main" val="1819514850"/>
                  </a:ext>
                </a:extLst>
              </a:tr>
              <a:tr h="360881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 Recurrent Expenditure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643,291.8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393,104.1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286,516.2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61%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875805297"/>
                  </a:ext>
                </a:extLst>
              </a:tr>
              <a:tr h="360881">
                <a:tc>
                  <a:txBody>
                    <a:bodyPr/>
                    <a:lstStyle/>
                    <a:p>
                      <a:pPr marL="176530" indent="101600" algn="l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 Compensation of Employees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340,000.0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193,821.8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160,167.8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57%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025509265"/>
                  </a:ext>
                </a:extLst>
              </a:tr>
              <a:tr h="360881">
                <a:tc>
                  <a:txBody>
                    <a:bodyPr/>
                    <a:lstStyle/>
                    <a:p>
                      <a:pPr marL="176530" indent="101600" algn="l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 Use of Goods and Services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238,191.1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134,224.2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87,222.0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56%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430156403"/>
                  </a:ext>
                </a:extLst>
              </a:tr>
              <a:tr h="360881">
                <a:tc>
                  <a:txBody>
                    <a:bodyPr/>
                    <a:lstStyle/>
                    <a:p>
                      <a:pPr marL="176530" indent="101600" algn="l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 Social Benefits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43,006.0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50,739.2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30,675.2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118%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998313049"/>
                  </a:ext>
                </a:extLst>
              </a:tr>
              <a:tr h="360881">
                <a:tc>
                  <a:txBody>
                    <a:bodyPr/>
                    <a:lstStyle/>
                    <a:p>
                      <a:pPr marL="176530" indent="101600" algn="l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 Subsidies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7,727.6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10,831.6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2,102.9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140%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966473475"/>
                  </a:ext>
                </a:extLst>
              </a:tr>
              <a:tr h="360881">
                <a:tc>
                  <a:txBody>
                    <a:bodyPr/>
                    <a:lstStyle/>
                    <a:p>
                      <a:pPr marL="176530" indent="101600" algn="l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 Interest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14,367.0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3,487.4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6,348.5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24%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395314199"/>
                  </a:ext>
                </a:extLst>
              </a:tr>
              <a:tr h="60595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 Transfers to Provincial Councils and Local Authorities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42,539.0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7,143.3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18,388.2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17%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184781272"/>
                  </a:ext>
                </a:extLst>
              </a:tr>
              <a:tr h="360881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Capital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292,161.0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134,259.2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126,262.1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46%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140767923"/>
                  </a:ext>
                </a:extLst>
              </a:tr>
              <a:tr h="360881">
                <a:tc>
                  <a:txBody>
                    <a:bodyPr/>
                    <a:lstStyle/>
                    <a:p>
                      <a:pPr marL="176530" indent="101600" algn="l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 Development Budget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161,259.5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65,861.3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70,629.8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41%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992022043"/>
                  </a:ext>
                </a:extLst>
              </a:tr>
              <a:tr h="360881">
                <a:tc>
                  <a:txBody>
                    <a:bodyPr/>
                    <a:lstStyle/>
                    <a:p>
                      <a:pPr marL="176530" indent="101600" algn="l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 Strategic Grain Reserve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29,000.0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7,549.6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14,500.0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26%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691608712"/>
                  </a:ext>
                </a:extLst>
              </a:tr>
              <a:tr h="360881">
                <a:tc>
                  <a:txBody>
                    <a:bodyPr/>
                    <a:lstStyle/>
                    <a:p>
                      <a:pPr marL="176530" indent="101600" algn="l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 Other Capital Items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101,901.5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60,848.3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41,132.4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60%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463701535"/>
                  </a:ext>
                </a:extLst>
              </a:tr>
            </a:tbl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0CECC62-1102-8D1A-BBF8-F1C10C97BBE8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11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752129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2A172-0E2A-3814-61D2-E9B217205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W" sz="2400" dirty="0">
                <a:latin typeface="Tahoma" panose="020B0604030504040204" pitchFamily="34" charset="0"/>
                <a:cs typeface="Times New Roman" panose="02020603050405020304" pitchFamily="18" charset="0"/>
              </a:rPr>
              <a:t>Development Partner Support by Sector (Grants)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7669269-545B-3E39-EAF0-35C87BBFFD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4313712"/>
              </p:ext>
            </p:extLst>
          </p:nvPr>
        </p:nvGraphicFramePr>
        <p:xfrm>
          <a:off x="457201" y="1143000"/>
          <a:ext cx="8305799" cy="4953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6465">
                  <a:extLst>
                    <a:ext uri="{9D8B030D-6E8A-4147-A177-3AD203B41FA5}">
                      <a16:colId xmlns:a16="http://schemas.microsoft.com/office/drawing/2014/main" val="419789582"/>
                    </a:ext>
                  </a:extLst>
                </a:gridCol>
                <a:gridCol w="1829667">
                  <a:extLst>
                    <a:ext uri="{9D8B030D-6E8A-4147-A177-3AD203B41FA5}">
                      <a16:colId xmlns:a16="http://schemas.microsoft.com/office/drawing/2014/main" val="3948395186"/>
                    </a:ext>
                  </a:extLst>
                </a:gridCol>
                <a:gridCol w="1829667">
                  <a:extLst>
                    <a:ext uri="{9D8B030D-6E8A-4147-A177-3AD203B41FA5}">
                      <a16:colId xmlns:a16="http://schemas.microsoft.com/office/drawing/2014/main" val="1202266672"/>
                    </a:ext>
                  </a:extLst>
                </a:gridCol>
              </a:tblGrid>
              <a:tr h="684191">
                <a:tc rowSpan="2">
                  <a:txBody>
                    <a:bodyPr/>
                    <a:lstStyle/>
                    <a:p>
                      <a:pPr marL="176530" algn="just">
                        <a:lnSpc>
                          <a:spcPct val="115000"/>
                        </a:lnSpc>
                      </a:pPr>
                      <a:r>
                        <a:rPr lang="en-ZW" sz="1400" dirty="0">
                          <a:effectLst/>
                        </a:rPr>
                        <a:t>Sector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Commitment (US$)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Disbursement (US$)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738332510"/>
                  </a:ext>
                </a:extLst>
              </a:tr>
              <a:tr h="328370">
                <a:tc vMerge="1">
                  <a:txBody>
                    <a:bodyPr/>
                    <a:lstStyle/>
                    <a:p>
                      <a:endParaRPr lang="en-Z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 b="1" dirty="0">
                          <a:effectLst/>
                        </a:rPr>
                        <a:t>2022</a:t>
                      </a:r>
                      <a:endParaRPr lang="en-ZW" sz="2100" b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 b="1" dirty="0">
                          <a:effectLst/>
                        </a:rPr>
                        <a:t>2022 Q1</a:t>
                      </a:r>
                      <a:endParaRPr lang="en-ZW" sz="2100" b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941414717"/>
                  </a:ext>
                </a:extLst>
              </a:tr>
              <a:tr h="328370">
                <a:tc>
                  <a:txBody>
                    <a:bodyPr/>
                    <a:lstStyle/>
                    <a:p>
                      <a:pPr marL="176530" algn="just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Agriculture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 dirty="0">
                          <a:effectLst/>
                        </a:rPr>
                        <a:t> 35,044,224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 5,435,242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700792151"/>
                  </a:ext>
                </a:extLst>
              </a:tr>
              <a:tr h="328370">
                <a:tc>
                  <a:txBody>
                    <a:bodyPr/>
                    <a:lstStyle/>
                    <a:p>
                      <a:pPr marL="176530" algn="just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Transport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 dirty="0">
                          <a:effectLst/>
                        </a:rPr>
                        <a:t> 1,081,840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 11,000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898554789"/>
                  </a:ext>
                </a:extLst>
              </a:tr>
              <a:tr h="328370">
                <a:tc>
                  <a:txBody>
                    <a:bodyPr/>
                    <a:lstStyle/>
                    <a:p>
                      <a:pPr marL="176530" algn="just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Power and Energy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 29,992,390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 dirty="0">
                          <a:effectLst/>
                        </a:rPr>
                        <a:t> 1,853,477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145462527"/>
                  </a:ext>
                </a:extLst>
              </a:tr>
              <a:tr h="328370">
                <a:tc>
                  <a:txBody>
                    <a:bodyPr/>
                    <a:lstStyle/>
                    <a:p>
                      <a:pPr marL="176530" algn="just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Water and Sanitation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 dirty="0">
                          <a:effectLst/>
                        </a:rPr>
                        <a:t> 2,601,927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 dirty="0">
                          <a:effectLst/>
                        </a:rPr>
                        <a:t> 2,875,094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415174352"/>
                  </a:ext>
                </a:extLst>
              </a:tr>
              <a:tr h="328370">
                <a:tc>
                  <a:txBody>
                    <a:bodyPr/>
                    <a:lstStyle/>
                    <a:p>
                      <a:pPr marL="176530" algn="just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Health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 499,254,257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 101,168,456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184739456"/>
                  </a:ext>
                </a:extLst>
              </a:tr>
              <a:tr h="328370">
                <a:tc>
                  <a:txBody>
                    <a:bodyPr/>
                    <a:lstStyle/>
                    <a:p>
                      <a:pPr marL="176530" algn="just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Education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 20,996,350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 dirty="0">
                          <a:effectLst/>
                        </a:rPr>
                        <a:t> 3,477,587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040895689"/>
                  </a:ext>
                </a:extLst>
              </a:tr>
              <a:tr h="328370">
                <a:tc>
                  <a:txBody>
                    <a:bodyPr/>
                    <a:lstStyle/>
                    <a:p>
                      <a:pPr marL="176530" algn="just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Governance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 21,502,883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 5,615,838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239252124"/>
                  </a:ext>
                </a:extLst>
              </a:tr>
              <a:tr h="328370">
                <a:tc>
                  <a:txBody>
                    <a:bodyPr/>
                    <a:lstStyle/>
                    <a:p>
                      <a:pPr marL="176530" algn="just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Multi-sector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 35,250,959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 dirty="0">
                          <a:effectLst/>
                        </a:rPr>
                        <a:t> 12,854,078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12754462"/>
                  </a:ext>
                </a:extLst>
              </a:tr>
              <a:tr h="328370">
                <a:tc>
                  <a:txBody>
                    <a:bodyPr/>
                    <a:lstStyle/>
                    <a:p>
                      <a:pPr marL="176530" algn="just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Humanitarian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 dirty="0">
                          <a:effectLst/>
                        </a:rPr>
                        <a:t> 111,477,696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 dirty="0">
                          <a:effectLst/>
                        </a:rPr>
                        <a:t> 54,486,040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61862672"/>
                  </a:ext>
                </a:extLst>
              </a:tr>
              <a:tr h="328370">
                <a:tc>
                  <a:txBody>
                    <a:bodyPr/>
                    <a:lstStyle/>
                    <a:p>
                      <a:pPr marL="176530" algn="just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Capacity Building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 11,955,458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 dirty="0">
                          <a:effectLst/>
                        </a:rPr>
                        <a:t> 2,123,552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838792756"/>
                  </a:ext>
                </a:extLst>
              </a:tr>
              <a:tr h="328370">
                <a:tc>
                  <a:txBody>
                    <a:bodyPr/>
                    <a:lstStyle/>
                    <a:p>
                      <a:pPr marL="176530" algn="just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Basic Social Services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>
                          <a:effectLst/>
                        </a:rPr>
                        <a:t> 1,216,444 </a:t>
                      </a:r>
                      <a:endParaRPr lang="en-ZW" sz="21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 dirty="0">
                          <a:effectLst/>
                        </a:rPr>
                        <a:t> 311,400 </a:t>
                      </a:r>
                      <a:endParaRPr lang="en-ZW" sz="21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48656265"/>
                  </a:ext>
                </a:extLst>
              </a:tr>
              <a:tr h="328370">
                <a:tc>
                  <a:txBody>
                    <a:bodyPr/>
                    <a:lstStyle/>
                    <a:p>
                      <a:pPr marL="176530" algn="just">
                        <a:lnSpc>
                          <a:spcPct val="115000"/>
                        </a:lnSpc>
                      </a:pPr>
                      <a:r>
                        <a:rPr lang="en-ZW" sz="1400" b="1" dirty="0">
                          <a:effectLst/>
                        </a:rPr>
                        <a:t>Total </a:t>
                      </a:r>
                      <a:endParaRPr lang="en-ZW" sz="2100" b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 b="1" dirty="0">
                          <a:effectLst/>
                        </a:rPr>
                        <a:t> 789,999,004 </a:t>
                      </a:r>
                      <a:endParaRPr lang="en-ZW" sz="2100" b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15000"/>
                        </a:lnSpc>
                      </a:pPr>
                      <a:r>
                        <a:rPr lang="en-ZW" sz="1400" b="1" dirty="0">
                          <a:effectLst/>
                        </a:rPr>
                        <a:t> 190,211,764 </a:t>
                      </a:r>
                      <a:endParaRPr lang="en-ZW" sz="2100" b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37310144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F4A1B-5117-BE64-3455-2AB1CF402D23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12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4072683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899F6-81E1-27AC-BBA3-D2729CE5E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W" sz="2400" dirty="0">
                <a:latin typeface="Tahoma" panose="020B0604030504040204" pitchFamily="34" charset="0"/>
                <a:cs typeface="Times New Roman" panose="02020603050405020304" pitchFamily="18" charset="0"/>
              </a:rPr>
              <a:t>Stock of Domestic Debt: June 2021 (ZWL$ Mn)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0806470-68BE-A66B-1F99-D8B03A47D7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156757"/>
              </p:ext>
            </p:extLst>
          </p:nvPr>
        </p:nvGraphicFramePr>
        <p:xfrm>
          <a:off x="539750" y="1066801"/>
          <a:ext cx="8223250" cy="5212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56250">
                  <a:extLst>
                    <a:ext uri="{9D8B030D-6E8A-4147-A177-3AD203B41FA5}">
                      <a16:colId xmlns:a16="http://schemas.microsoft.com/office/drawing/2014/main" val="3069397006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4250508005"/>
                    </a:ext>
                  </a:extLst>
                </a:gridCol>
              </a:tblGrid>
              <a:tr h="788906">
                <a:tc>
                  <a:txBody>
                    <a:bodyPr/>
                    <a:lstStyle/>
                    <a:p>
                      <a:pPr marL="18415" algn="l">
                        <a:lnSpc>
                          <a:spcPct val="150000"/>
                        </a:lnSpc>
                      </a:pPr>
                      <a:r>
                        <a:rPr lang="en-ZW" sz="2000" dirty="0">
                          <a:effectLst/>
                        </a:rPr>
                        <a:t> </a:t>
                      </a:r>
                      <a:endParaRPr lang="en-ZW" sz="3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2000">
                          <a:effectLst/>
                        </a:rPr>
                        <a:t>June 2022</a:t>
                      </a:r>
                      <a:endParaRPr lang="en-ZW" sz="3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464398060"/>
                  </a:ext>
                </a:extLst>
              </a:tr>
              <a:tr h="785501">
                <a:tc>
                  <a:txBody>
                    <a:bodyPr/>
                    <a:lstStyle/>
                    <a:p>
                      <a:pPr marL="18415" algn="l">
                        <a:lnSpc>
                          <a:spcPct val="150000"/>
                        </a:lnSpc>
                      </a:pPr>
                      <a:r>
                        <a:rPr lang="en-ZW" sz="2000" dirty="0">
                          <a:effectLst/>
                        </a:rPr>
                        <a:t>Treasury bills</a:t>
                      </a:r>
                      <a:endParaRPr lang="en-ZW" sz="3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2000">
                          <a:effectLst/>
                        </a:rPr>
                        <a:t>14,007</a:t>
                      </a:r>
                      <a:endParaRPr lang="en-ZW" sz="3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291691323"/>
                  </a:ext>
                </a:extLst>
              </a:tr>
              <a:tr h="785501">
                <a:tc>
                  <a:txBody>
                    <a:bodyPr/>
                    <a:lstStyle/>
                    <a:p>
                      <a:pPr marL="18415" algn="l">
                        <a:lnSpc>
                          <a:spcPct val="150000"/>
                        </a:lnSpc>
                      </a:pPr>
                      <a:r>
                        <a:rPr lang="en-ZW" sz="2000" dirty="0">
                          <a:effectLst/>
                        </a:rPr>
                        <a:t>Treasury bonds</a:t>
                      </a:r>
                      <a:endParaRPr lang="en-ZW" sz="3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2000" dirty="0">
                          <a:effectLst/>
                        </a:rPr>
                        <a:t>13,551</a:t>
                      </a:r>
                      <a:endParaRPr lang="en-ZW" sz="3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079991708"/>
                  </a:ext>
                </a:extLst>
              </a:tr>
              <a:tr h="826369">
                <a:tc>
                  <a:txBody>
                    <a:bodyPr/>
                    <a:lstStyle/>
                    <a:p>
                      <a:pPr marL="18415" algn="l">
                        <a:lnSpc>
                          <a:spcPct val="150000"/>
                        </a:lnSpc>
                      </a:pPr>
                      <a:r>
                        <a:rPr lang="en-ZW" sz="2000" dirty="0">
                          <a:effectLst/>
                        </a:rPr>
                        <a:t>Compensation- Former Farm Owners (US$3.5 billion)</a:t>
                      </a:r>
                      <a:endParaRPr lang="en-ZW" sz="3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2000" dirty="0">
                          <a:effectLst/>
                        </a:rPr>
                        <a:t>1,298,376</a:t>
                      </a:r>
                      <a:endParaRPr lang="en-ZW" sz="3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271649131"/>
                  </a:ext>
                </a:extLst>
              </a:tr>
              <a:tr h="785501">
                <a:tc>
                  <a:txBody>
                    <a:bodyPr/>
                    <a:lstStyle/>
                    <a:p>
                      <a:pPr marL="18415" algn="l">
                        <a:lnSpc>
                          <a:spcPct val="150000"/>
                        </a:lnSpc>
                      </a:pPr>
                      <a:r>
                        <a:rPr lang="en-ZW" sz="2000">
                          <a:effectLst/>
                        </a:rPr>
                        <a:t>Domestic arrears  </a:t>
                      </a:r>
                      <a:endParaRPr lang="en-ZW" sz="3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2000" dirty="0">
                          <a:effectLst/>
                        </a:rPr>
                        <a:t>3,822</a:t>
                      </a:r>
                      <a:endParaRPr lang="en-ZW" sz="3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56341504"/>
                  </a:ext>
                </a:extLst>
              </a:tr>
              <a:tr h="1209822">
                <a:tc>
                  <a:txBody>
                    <a:bodyPr/>
                    <a:lstStyle/>
                    <a:p>
                      <a:pPr marL="18415" algn="l">
                        <a:lnSpc>
                          <a:spcPct val="150000"/>
                        </a:lnSpc>
                      </a:pPr>
                      <a:r>
                        <a:rPr lang="en-ZW" sz="2000" dirty="0">
                          <a:effectLst/>
                        </a:rPr>
                        <a:t> Total </a:t>
                      </a:r>
                      <a:endParaRPr lang="en-ZW" sz="3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2000" b="1" dirty="0">
                          <a:effectLst/>
                        </a:rPr>
                        <a:t>       1,329,755</a:t>
                      </a:r>
                      <a:endParaRPr lang="en-ZW" sz="3600" b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876054816"/>
                  </a:ext>
                </a:extLst>
              </a:tr>
            </a:tbl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00C9E9C-BC98-2909-B793-872935A2A64B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13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4106317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C76D7-18A4-11C6-DB6A-61866FC7C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W" sz="2400" dirty="0">
                <a:latin typeface="Tahoma" panose="020B0604030504040204" pitchFamily="34" charset="0"/>
                <a:cs typeface="Times New Roman" panose="02020603050405020304" pitchFamily="18" charset="0"/>
              </a:rPr>
              <a:t>External Debt: June 2022 (US$ m)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6DCA812-CBF5-A5EB-4381-56F8F5DEE0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0676058"/>
              </p:ext>
            </p:extLst>
          </p:nvPr>
        </p:nvGraphicFramePr>
        <p:xfrm>
          <a:off x="399890" y="1066800"/>
          <a:ext cx="8363111" cy="51387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6588">
                  <a:extLst>
                    <a:ext uri="{9D8B030D-6E8A-4147-A177-3AD203B41FA5}">
                      <a16:colId xmlns:a16="http://schemas.microsoft.com/office/drawing/2014/main" val="2192958987"/>
                    </a:ext>
                  </a:extLst>
                </a:gridCol>
                <a:gridCol w="839656">
                  <a:extLst>
                    <a:ext uri="{9D8B030D-6E8A-4147-A177-3AD203B41FA5}">
                      <a16:colId xmlns:a16="http://schemas.microsoft.com/office/drawing/2014/main" val="1067017129"/>
                    </a:ext>
                  </a:extLst>
                </a:gridCol>
                <a:gridCol w="839656">
                  <a:extLst>
                    <a:ext uri="{9D8B030D-6E8A-4147-A177-3AD203B41FA5}">
                      <a16:colId xmlns:a16="http://schemas.microsoft.com/office/drawing/2014/main" val="3050815985"/>
                    </a:ext>
                  </a:extLst>
                </a:gridCol>
                <a:gridCol w="690793">
                  <a:extLst>
                    <a:ext uri="{9D8B030D-6E8A-4147-A177-3AD203B41FA5}">
                      <a16:colId xmlns:a16="http://schemas.microsoft.com/office/drawing/2014/main" val="3855117382"/>
                    </a:ext>
                  </a:extLst>
                </a:gridCol>
                <a:gridCol w="841329">
                  <a:extLst>
                    <a:ext uri="{9D8B030D-6E8A-4147-A177-3AD203B41FA5}">
                      <a16:colId xmlns:a16="http://schemas.microsoft.com/office/drawing/2014/main" val="1958884869"/>
                    </a:ext>
                  </a:extLst>
                </a:gridCol>
                <a:gridCol w="841329">
                  <a:extLst>
                    <a:ext uri="{9D8B030D-6E8A-4147-A177-3AD203B41FA5}">
                      <a16:colId xmlns:a16="http://schemas.microsoft.com/office/drawing/2014/main" val="4292801681"/>
                    </a:ext>
                  </a:extLst>
                </a:gridCol>
                <a:gridCol w="706606">
                  <a:extLst>
                    <a:ext uri="{9D8B030D-6E8A-4147-A177-3AD203B41FA5}">
                      <a16:colId xmlns:a16="http://schemas.microsoft.com/office/drawing/2014/main" val="768763573"/>
                    </a:ext>
                  </a:extLst>
                </a:gridCol>
                <a:gridCol w="817154">
                  <a:extLst>
                    <a:ext uri="{9D8B030D-6E8A-4147-A177-3AD203B41FA5}">
                      <a16:colId xmlns:a16="http://schemas.microsoft.com/office/drawing/2014/main" val="247684528"/>
                    </a:ext>
                  </a:extLst>
                </a:gridCol>
              </a:tblGrid>
              <a:tr h="559288">
                <a:tc rowSpan="2"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 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gridSpan="3"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100" dirty="0">
                          <a:effectLst/>
                        </a:rPr>
                        <a:t>Non-Guaranteed</a:t>
                      </a:r>
                      <a:endParaRPr lang="en-ZW" sz="2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en-Z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W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Guaranteed</a:t>
                      </a:r>
                      <a:endParaRPr lang="en-ZW" sz="2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en-Z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" algn="r">
                        <a:lnSpc>
                          <a:spcPct val="150000"/>
                        </a:lnSpc>
                      </a:pPr>
                      <a:r>
                        <a:rPr lang="en-ZW" sz="1100">
                          <a:effectLst/>
                        </a:rPr>
                        <a:t>Grand Total</a:t>
                      </a:r>
                      <a:endParaRPr lang="en-ZW" sz="2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638049789"/>
                  </a:ext>
                </a:extLst>
              </a:tr>
              <a:tr h="332362">
                <a:tc vMerge="1">
                  <a:txBody>
                    <a:bodyPr/>
                    <a:lstStyle/>
                    <a:p>
                      <a:endParaRPr lang="en-Z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DOD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Arrears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Total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DOD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Arrears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Total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endParaRPr lang="en-ZW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358566221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algn="just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External Debt 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1,770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5,075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6,846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4,974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1,334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6,308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13,153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782450158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algn="just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  a. Bilateral Creditors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1,427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3,253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4,680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19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789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809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5,489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502715605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indent="203200" algn="just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Paris Club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103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2,849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2,952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16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789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805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3,758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249068144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indent="203200" algn="just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Non-Paris Club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1,324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404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1,728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3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3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1,731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544740433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algn="just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 b. Multilateral Creditors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232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1,822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2,054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545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545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2,599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082973619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indent="203200" algn="just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World Bank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147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1,055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1,203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0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291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291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1,494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133799407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indent="203200" algn="just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African Development   Bank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28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578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606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79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79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686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105211053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indent="203200" algn="just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European Investment Bank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12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163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175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175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175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350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34921840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indent="203200" algn="just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Others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44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26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70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70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585501358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indent="102235" algn="just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c. RBZ Assumed Debt (2015)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111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0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111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111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067200201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indent="102235" algn="just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d. RBZ External Debt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4,954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 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4,954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4,954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720933373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indent="203200" algn="just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RBZ External Debt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1,421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-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1,421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1,421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889221577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algn="just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Afreximbank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1,240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-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1,240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1,240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49202022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algn="just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Bank- to- Bank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26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-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26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26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21417548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algn="just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Other Commercial Creditors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155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-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155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155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523163546"/>
                  </a:ext>
                </a:extLst>
              </a:tr>
              <a:tr h="263359">
                <a:tc>
                  <a:txBody>
                    <a:bodyPr/>
                    <a:lstStyle/>
                    <a:p>
                      <a:pPr marL="20320" indent="203200" algn="just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Blocked Funds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3,533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>
                          <a:effectLst/>
                        </a:rPr>
                        <a:t>-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3,533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50000"/>
                        </a:lnSpc>
                      </a:pPr>
                      <a:r>
                        <a:rPr lang="en-ZW" sz="1200" dirty="0">
                          <a:effectLst/>
                        </a:rPr>
                        <a:t>3,533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84232489"/>
                  </a:ext>
                </a:extLst>
              </a:tr>
            </a:tbl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9BEDFC-868E-16A3-172B-63D646DF99A8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14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1733150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555FD-A9C8-5078-FC21-9C486844E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W" sz="2400" dirty="0">
                <a:latin typeface="Tahoma" panose="020B0604030504040204" pitchFamily="34" charset="0"/>
                <a:cs typeface="Times New Roman" panose="02020603050405020304" pitchFamily="18" charset="0"/>
              </a:rPr>
              <a:t>Zimbabwe’s Budget Transparency</a:t>
            </a:r>
          </a:p>
        </p:txBody>
      </p:sp>
      <p:graphicFrame>
        <p:nvGraphicFramePr>
          <p:cNvPr id="4" name="Graphique 6">
            <a:extLst>
              <a:ext uri="{FF2B5EF4-FFF2-40B4-BE49-F238E27FC236}">
                <a16:creationId xmlns:a16="http://schemas.microsoft.com/office/drawing/2014/main" id="{ABA974A4-F355-4279-9E84-741C0BD515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9929798"/>
              </p:ext>
            </p:extLst>
          </p:nvPr>
        </p:nvGraphicFramePr>
        <p:xfrm>
          <a:off x="628650" y="1143000"/>
          <a:ext cx="813435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45C32ED-7DC4-4B1E-8D9C-7F38F27456D3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15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1925787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50117-6848-FA17-29A6-EECC1E615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W" sz="2100" dirty="0">
                <a:latin typeface="Tahoma" panose="020B0604030504040204" pitchFamily="34" charset="0"/>
                <a:cs typeface="Times New Roman" panose="02020603050405020304" pitchFamily="18" charset="0"/>
              </a:rPr>
              <a:t>Revised Revenue Projections to Year End (</a:t>
            </a:r>
            <a:r>
              <a:rPr lang="en-ZW" sz="2100" dirty="0" err="1">
                <a:latin typeface="Tahoma" panose="020B0604030504040204" pitchFamily="34" charset="0"/>
                <a:cs typeface="Times New Roman" panose="02020603050405020304" pitchFamily="18" charset="0"/>
              </a:rPr>
              <a:t>ZWL$m</a:t>
            </a:r>
            <a:r>
              <a:rPr lang="en-ZW" sz="2100" dirty="0">
                <a:latin typeface="Tahoma" panose="020B0604030504040204" pitchFamily="34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BE2468B-B1FC-C806-B376-6EA293A6C2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3711883"/>
              </p:ext>
            </p:extLst>
          </p:nvPr>
        </p:nvGraphicFramePr>
        <p:xfrm>
          <a:off x="381001" y="1219201"/>
          <a:ext cx="8534400" cy="51331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8599">
                  <a:extLst>
                    <a:ext uri="{9D8B030D-6E8A-4147-A177-3AD203B41FA5}">
                      <a16:colId xmlns:a16="http://schemas.microsoft.com/office/drawing/2014/main" val="1908112817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27290246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298280212"/>
                    </a:ext>
                  </a:extLst>
                </a:gridCol>
                <a:gridCol w="1752601">
                  <a:extLst>
                    <a:ext uri="{9D8B030D-6E8A-4147-A177-3AD203B41FA5}">
                      <a16:colId xmlns:a16="http://schemas.microsoft.com/office/drawing/2014/main" val="676402118"/>
                    </a:ext>
                  </a:extLst>
                </a:gridCol>
              </a:tblGrid>
              <a:tr h="657692">
                <a:tc>
                  <a:txBody>
                    <a:bodyPr/>
                    <a:lstStyle/>
                    <a:p>
                      <a:endParaRPr lang="en-ZW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>
                          <a:effectLst/>
                        </a:rPr>
                        <a:t>2021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>
                          <a:effectLst/>
                        </a:rPr>
                        <a:t>2022 Original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>
                          <a:effectLst/>
                        </a:rPr>
                        <a:t>Revised 2022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621398742"/>
                  </a:ext>
                </a:extLst>
              </a:tr>
              <a:tr h="739453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Revenue Including Grants 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489,592.2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850,770.7</a:t>
                      </a:r>
                      <a:endParaRPr lang="en-ZW" sz="3200" dirty="0">
                        <a:effectLst/>
                      </a:endParaRPr>
                    </a:p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 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>
                          <a:effectLst/>
                        </a:rPr>
                        <a:t>1,740,000.0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647844142"/>
                  </a:ext>
                </a:extLst>
              </a:tr>
              <a:tr h="1008623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Taxes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441,572.8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803,978.32</a:t>
                      </a:r>
                      <a:endParaRPr lang="en-ZW" sz="3200" dirty="0">
                        <a:effectLst/>
                      </a:endParaRPr>
                    </a:p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 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1,644,300.0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246210092"/>
                  </a:ext>
                </a:extLst>
              </a:tr>
              <a:tr h="739453">
                <a:tc>
                  <a:txBody>
                    <a:bodyPr/>
                    <a:lstStyle/>
                    <a:p>
                      <a:pPr marL="176530" indent="88900" algn="l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Taxes on production and imports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253,073.3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417,071.0</a:t>
                      </a:r>
                      <a:endParaRPr lang="en-ZW" sz="3200" dirty="0">
                        <a:effectLst/>
                      </a:endParaRPr>
                    </a:p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 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947,709.2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172820218"/>
                  </a:ext>
                </a:extLst>
              </a:tr>
              <a:tr h="739453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600">
                          <a:effectLst/>
                        </a:rPr>
                        <a:t>Other taxes on products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111,848.9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169,432.9</a:t>
                      </a:r>
                      <a:endParaRPr lang="en-ZW" sz="3200" dirty="0">
                        <a:effectLst/>
                      </a:endParaRPr>
                    </a:p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 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380,032.4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970409638"/>
                  </a:ext>
                </a:extLst>
              </a:tr>
              <a:tr h="739453">
                <a:tc>
                  <a:txBody>
                    <a:bodyPr/>
                    <a:lstStyle/>
                    <a:p>
                      <a:pPr marL="176530" indent="88900" algn="l">
                        <a:lnSpc>
                          <a:spcPct val="150000"/>
                        </a:lnSpc>
                      </a:pPr>
                      <a:r>
                        <a:rPr lang="en-ZW" sz="1600">
                          <a:effectLst/>
                        </a:rPr>
                        <a:t>Taxes on income and wealth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188,499.5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385,039.9</a:t>
                      </a:r>
                      <a:endParaRPr lang="en-ZW" sz="3200" dirty="0">
                        <a:effectLst/>
                      </a:endParaRPr>
                    </a:p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 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654,158.0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376096810"/>
                  </a:ext>
                </a:extLst>
              </a:tr>
              <a:tr h="481273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600">
                          <a:effectLst/>
                        </a:rPr>
                        <a:t>Non Tax 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>
                          <a:effectLst/>
                        </a:rPr>
                        <a:t>41,382.0</a:t>
                      </a:r>
                      <a:endParaRPr lang="en-ZW" sz="32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46,792.38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600" dirty="0">
                          <a:effectLst/>
                        </a:rPr>
                        <a:t>95,700</a:t>
                      </a:r>
                      <a:endParaRPr lang="en-ZW" sz="32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29566821"/>
                  </a:ext>
                </a:extLst>
              </a:tr>
            </a:tbl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208B8D6-8CAE-CF6C-1556-B9BCC947A333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16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2303579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F1A9E-658C-666C-C6E5-48A17A0EC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2400"/>
            <a:ext cx="7886700" cy="686801"/>
          </a:xfrm>
        </p:spPr>
        <p:txBody>
          <a:bodyPr/>
          <a:lstStyle/>
          <a:p>
            <a:pPr algn="ctr"/>
            <a:r>
              <a:rPr lang="en-ZW" sz="2100" dirty="0">
                <a:latin typeface="Tahoma" panose="020B0604030504040204" pitchFamily="34" charset="0"/>
                <a:cs typeface="Times New Roman" panose="02020603050405020304" pitchFamily="18" charset="0"/>
              </a:rPr>
              <a:t>Revised Projected Expenditures to Year End (ZWL$M)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FEC69BC-8C68-0DA0-A56E-25C87E818C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8186737"/>
              </p:ext>
            </p:extLst>
          </p:nvPr>
        </p:nvGraphicFramePr>
        <p:xfrm>
          <a:off x="304800" y="1066800"/>
          <a:ext cx="8534400" cy="51053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5314">
                  <a:extLst>
                    <a:ext uri="{9D8B030D-6E8A-4147-A177-3AD203B41FA5}">
                      <a16:colId xmlns:a16="http://schemas.microsoft.com/office/drawing/2014/main" val="2158566330"/>
                    </a:ext>
                  </a:extLst>
                </a:gridCol>
                <a:gridCol w="1594234">
                  <a:extLst>
                    <a:ext uri="{9D8B030D-6E8A-4147-A177-3AD203B41FA5}">
                      <a16:colId xmlns:a16="http://schemas.microsoft.com/office/drawing/2014/main" val="3958915246"/>
                    </a:ext>
                  </a:extLst>
                </a:gridCol>
                <a:gridCol w="1348416">
                  <a:extLst>
                    <a:ext uri="{9D8B030D-6E8A-4147-A177-3AD203B41FA5}">
                      <a16:colId xmlns:a16="http://schemas.microsoft.com/office/drawing/2014/main" val="1919455298"/>
                    </a:ext>
                  </a:extLst>
                </a:gridCol>
                <a:gridCol w="1770491">
                  <a:extLst>
                    <a:ext uri="{9D8B030D-6E8A-4147-A177-3AD203B41FA5}">
                      <a16:colId xmlns:a16="http://schemas.microsoft.com/office/drawing/2014/main" val="1412481826"/>
                    </a:ext>
                  </a:extLst>
                </a:gridCol>
                <a:gridCol w="1565945">
                  <a:extLst>
                    <a:ext uri="{9D8B030D-6E8A-4147-A177-3AD203B41FA5}">
                      <a16:colId xmlns:a16="http://schemas.microsoft.com/office/drawing/2014/main" val="2413777442"/>
                    </a:ext>
                  </a:extLst>
                </a:gridCol>
              </a:tblGrid>
              <a:tr h="6901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 dirty="0">
                          <a:effectLst/>
                        </a:rPr>
                        <a:t> </a:t>
                      </a:r>
                      <a:endParaRPr lang="en-ZW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 dirty="0">
                          <a:effectLst/>
                        </a:rPr>
                        <a:t>2022 Approved Budget </a:t>
                      </a:r>
                      <a:endParaRPr lang="en-ZW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 dirty="0">
                          <a:effectLst/>
                        </a:rPr>
                        <a:t>Additional Required Resources</a:t>
                      </a:r>
                      <a:endParaRPr lang="en-ZW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Projection to Year End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Share of the Supplementary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19401066"/>
                  </a:ext>
                </a:extLst>
              </a:tr>
              <a:tr h="4560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 b="1" dirty="0">
                          <a:effectLst/>
                        </a:rPr>
                        <a:t>Total Expenditure &amp; Net Lending</a:t>
                      </a:r>
                      <a:endParaRPr lang="en-ZW" sz="16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 b="1" dirty="0">
                          <a:effectLst/>
                        </a:rPr>
                        <a:t>968,268.50</a:t>
                      </a:r>
                      <a:endParaRPr lang="en-ZW" sz="16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 b="1" dirty="0">
                          <a:effectLst/>
                        </a:rPr>
                        <a:t>929,253.50</a:t>
                      </a:r>
                      <a:endParaRPr lang="en-ZW" sz="16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 b="1" dirty="0">
                          <a:effectLst/>
                        </a:rPr>
                        <a:t>1,897,522.00</a:t>
                      </a:r>
                      <a:endParaRPr lang="en-ZW" sz="16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 b="1" dirty="0">
                          <a:effectLst/>
                        </a:rPr>
                        <a:t> </a:t>
                      </a:r>
                      <a:endParaRPr lang="en-ZW" sz="16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35367695"/>
                  </a:ext>
                </a:extLst>
              </a:tr>
              <a:tr h="4497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Compensation of Employees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340,000.00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 dirty="0">
                          <a:effectLst/>
                        </a:rPr>
                        <a:t>492,795.00</a:t>
                      </a:r>
                      <a:endParaRPr lang="en-ZW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832,795.00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53%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714885849"/>
                  </a:ext>
                </a:extLst>
              </a:tr>
              <a:tr h="4497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Use of goods and services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237,565.80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163,072.20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 dirty="0">
                          <a:effectLst/>
                        </a:rPr>
                        <a:t>400,638.00</a:t>
                      </a:r>
                      <a:endParaRPr lang="en-ZW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18%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313479918"/>
                  </a:ext>
                </a:extLst>
              </a:tr>
              <a:tr h="293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 Social Benefits 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35,908.10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61,804.40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 dirty="0">
                          <a:effectLst/>
                        </a:rPr>
                        <a:t>97,712.50</a:t>
                      </a:r>
                      <a:endParaRPr lang="en-ZW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7%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808683384"/>
                  </a:ext>
                </a:extLst>
              </a:tr>
              <a:tr h="4560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Financial and Non-Financial Assets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334,700.00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172,556.00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 dirty="0">
                          <a:effectLst/>
                        </a:rPr>
                        <a:t>507,256.00</a:t>
                      </a:r>
                      <a:endParaRPr lang="en-ZW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400">
                          <a:effectLst/>
                        </a:rPr>
                        <a:t>19%</a:t>
                      </a:r>
                      <a:endParaRPr lang="en-ZW" sz="16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83525174"/>
                  </a:ext>
                </a:extLst>
              </a:tr>
              <a:tr h="293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200" dirty="0">
                          <a:effectLst/>
                        </a:rPr>
                        <a:t> 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200">
                          <a:effectLst/>
                        </a:rPr>
                        <a:t> 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200" dirty="0">
                          <a:effectLst/>
                        </a:rPr>
                        <a:t> 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200" dirty="0">
                          <a:effectLst/>
                        </a:rPr>
                        <a:t> 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713077555"/>
                  </a:ext>
                </a:extLst>
              </a:tr>
              <a:tr h="293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Memorandum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200" dirty="0">
                          <a:effectLst/>
                        </a:rPr>
                        <a:t> 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200" dirty="0">
                          <a:effectLst/>
                        </a:rPr>
                        <a:t> 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200" dirty="0">
                          <a:effectLst/>
                        </a:rPr>
                        <a:t> 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200" dirty="0">
                          <a:effectLst/>
                        </a:rPr>
                        <a:t> 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937740748"/>
                  </a:ext>
                </a:extLst>
              </a:tr>
              <a:tr h="293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Constitutional &amp; Statutory Obligations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 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 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 dirty="0">
                          <a:effectLst/>
                        </a:rPr>
                        <a:t> 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200" dirty="0">
                          <a:effectLst/>
                        </a:rPr>
                        <a:t> 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390455239"/>
                  </a:ext>
                </a:extLst>
              </a:tr>
              <a:tr h="293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Debt Service: Interest Bill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14,367.00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3,000.00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 dirty="0">
                          <a:effectLst/>
                        </a:rPr>
                        <a:t>17,367.00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200" dirty="0">
                          <a:effectLst/>
                        </a:rPr>
                        <a:t> 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395793259"/>
                  </a:ext>
                </a:extLst>
              </a:tr>
              <a:tr h="293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Pension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47,641.50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62,628.91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 dirty="0">
                          <a:effectLst/>
                        </a:rPr>
                        <a:t>110,270.41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200" dirty="0">
                          <a:effectLst/>
                        </a:rPr>
                        <a:t> 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91168688"/>
                  </a:ext>
                </a:extLst>
              </a:tr>
              <a:tr h="548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Transfers to Provincial Councils and Local Authorities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42,539.00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10,000.00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52,539.00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200" dirty="0">
                          <a:effectLst/>
                        </a:rPr>
                        <a:t> 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807478811"/>
                  </a:ext>
                </a:extLst>
              </a:tr>
              <a:tr h="293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 dirty="0">
                          <a:effectLst/>
                        </a:rPr>
                        <a:t>Constitutional &amp; Statutory Salaries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4,960.29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 dirty="0">
                          <a:effectLst/>
                        </a:rPr>
                        <a:t>2,149.79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900">
                          <a:effectLst/>
                        </a:rPr>
                        <a:t>7,110.08</a:t>
                      </a:r>
                      <a:endParaRPr lang="en-ZW" sz="14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W" sz="1200" dirty="0">
                          <a:effectLst/>
                        </a:rPr>
                        <a:t> </a:t>
                      </a:r>
                      <a:endParaRPr lang="en-ZW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913000986"/>
                  </a:ext>
                </a:extLst>
              </a:tr>
            </a:tbl>
          </a:graphicData>
        </a:graphic>
      </p:graphicFrame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10B0584-8F66-BD70-C2A5-47A54AD930F8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17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477958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C15F6-9E5B-A84D-EB36-BE2F951FB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73337"/>
          </a:xfrm>
        </p:spPr>
        <p:txBody>
          <a:bodyPr/>
          <a:lstStyle/>
          <a:p>
            <a:pPr algn="ctr"/>
            <a:r>
              <a:rPr lang="en-ZW" sz="2100" dirty="0">
                <a:latin typeface="Tahoma" panose="020B0604030504040204" pitchFamily="34" charset="0"/>
                <a:cs typeface="Times New Roman" panose="02020603050405020304" pitchFamily="18" charset="0"/>
              </a:rPr>
              <a:t>Supplementary Vote Appropriations (</a:t>
            </a:r>
            <a:r>
              <a:rPr lang="en-ZW" sz="2100" dirty="0" err="1">
                <a:latin typeface="Tahoma" panose="020B0604030504040204" pitchFamily="34" charset="0"/>
                <a:cs typeface="Times New Roman" panose="02020603050405020304" pitchFamily="18" charset="0"/>
              </a:rPr>
              <a:t>ZWL$m</a:t>
            </a:r>
            <a:r>
              <a:rPr lang="en-ZW" sz="2100" dirty="0">
                <a:latin typeface="Tahoma" panose="020B0604030504040204" pitchFamily="34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DF55515-1F75-647D-82DA-39D21908F1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187341"/>
              </p:ext>
            </p:extLst>
          </p:nvPr>
        </p:nvGraphicFramePr>
        <p:xfrm>
          <a:off x="152400" y="1143000"/>
          <a:ext cx="8610601" cy="5322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14189">
                  <a:extLst>
                    <a:ext uri="{9D8B030D-6E8A-4147-A177-3AD203B41FA5}">
                      <a16:colId xmlns:a16="http://schemas.microsoft.com/office/drawing/2014/main" val="1160484357"/>
                    </a:ext>
                  </a:extLst>
                </a:gridCol>
                <a:gridCol w="891155">
                  <a:extLst>
                    <a:ext uri="{9D8B030D-6E8A-4147-A177-3AD203B41FA5}">
                      <a16:colId xmlns:a16="http://schemas.microsoft.com/office/drawing/2014/main" val="1218382103"/>
                    </a:ext>
                  </a:extLst>
                </a:gridCol>
                <a:gridCol w="1172965">
                  <a:extLst>
                    <a:ext uri="{9D8B030D-6E8A-4147-A177-3AD203B41FA5}">
                      <a16:colId xmlns:a16="http://schemas.microsoft.com/office/drawing/2014/main" val="1342401741"/>
                    </a:ext>
                  </a:extLst>
                </a:gridCol>
                <a:gridCol w="958151">
                  <a:extLst>
                    <a:ext uri="{9D8B030D-6E8A-4147-A177-3AD203B41FA5}">
                      <a16:colId xmlns:a16="http://schemas.microsoft.com/office/drawing/2014/main" val="1713406540"/>
                    </a:ext>
                  </a:extLst>
                </a:gridCol>
                <a:gridCol w="874141">
                  <a:extLst>
                    <a:ext uri="{9D8B030D-6E8A-4147-A177-3AD203B41FA5}">
                      <a16:colId xmlns:a16="http://schemas.microsoft.com/office/drawing/2014/main" val="2714710238"/>
                    </a:ext>
                  </a:extLst>
                </a:gridCol>
              </a:tblGrid>
              <a:tr h="449452">
                <a:tc>
                  <a:txBody>
                    <a:bodyPr/>
                    <a:lstStyle/>
                    <a:p>
                      <a:endParaRPr lang="en-ZW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Budget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Expenditures to 30 June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Additional Estimates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Revised Budget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4044315527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 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ZWL$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ZWL$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ZWL$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ZWL$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2006823348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 Office of the President and Cabinet 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32391.2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35823.0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47155.6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79765.0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2732765467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 Parliament of Zimbabwe 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14615.1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4877.9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2800.7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17415.8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2367251438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 Public Service, Labour and Social Welfare 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19477.3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9654.1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34897.4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54374.8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106765780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 Defence and War Veterans 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61553.3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46345.7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71515.6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133068.9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2117827183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Finance and Economic Development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64573.6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48192.2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127673.7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176617.5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1665655104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Auditor General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3014.1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534.5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1059.6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4073.7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1350555661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Industry and Commerce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3879.5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1768.7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1662.5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5542.1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3817238957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Lands, Agriculture, Fisheries, Water and Rural Development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124049.1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98997.3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100672.0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231819.0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2527232368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Mines &amp; Mining Development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3020.9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1725.2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1582.5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4603.5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4011058233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Environment, Tourism and Hospitality Industry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3711.4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1711.7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3624.6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7335.9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826229286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Transport and Infrastructural Development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60802.5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29881.3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46507.4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107309.9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2167912300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Foreign Affairs and International Trade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14877.3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3193.0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3848.0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18725.3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2978806458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Local Government and Public Works 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24315.3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13069.9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12743.4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37058.7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3024269879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Health and Child Care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117714.2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31819.1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62210.5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179924.7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936126295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Primary and Secondary Education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124070.0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54808.8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103924.5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228994.5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616195567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Higher &amp; Tertiary Education, Innovation, Science and Technology Development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35774.2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16144.1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35036.1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70810.4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3487100947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Women Affairs, Community, Small and Medium Enterprises Development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4734.5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2374.1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3139.0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7873.5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1205234273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Home Affairs and Cultural Heritage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49417.6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32159.2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61077.1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115493.7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344917146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Justice, Legal and Parliamentary Affairs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22705.1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11118.7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18187.1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40892.2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1420165252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Information, Publicity and Broadcasting Services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2652.7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738.9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1012.8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3665.5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183206266"/>
                  </a:ext>
                </a:extLst>
              </a:tr>
              <a:tr h="211634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 Youth, Sport, Arts and Recreation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7844.1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>
                          <a:effectLst/>
                        </a:rPr>
                        <a:t>3689.9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3788.6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00" dirty="0">
                          <a:effectLst/>
                        </a:rPr>
                        <a:t>11632.6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780" marR="30780" marT="0" marB="0"/>
                </a:tc>
                <a:extLst>
                  <a:ext uri="{0D108BD9-81ED-4DB2-BD59-A6C34878D82A}">
                    <a16:rowId xmlns:a16="http://schemas.microsoft.com/office/drawing/2014/main" val="330992978"/>
                  </a:ext>
                </a:extLst>
              </a:tr>
            </a:tbl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9AA4964-B401-973F-CCC5-B660CFC1B8C1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18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4018894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F4295-94C9-B181-0AA8-F7870FC76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ZW" sz="3300" dirty="0">
                <a:latin typeface="Tahoma" panose="020B0604030504040204" pitchFamily="34" charset="0"/>
                <a:cs typeface="Times New Roman" panose="02020603050405020304" pitchFamily="18" charset="0"/>
              </a:rPr>
              <a:t>Supplementary Vote Appropriations (</a:t>
            </a:r>
            <a:r>
              <a:rPr lang="en-ZW" sz="3300" dirty="0" err="1">
                <a:latin typeface="Tahoma" panose="020B0604030504040204" pitchFamily="34" charset="0"/>
                <a:cs typeface="Times New Roman" panose="02020603050405020304" pitchFamily="18" charset="0"/>
              </a:rPr>
              <a:t>ZWL$m</a:t>
            </a:r>
            <a:r>
              <a:rPr lang="en-ZW" sz="3300" dirty="0">
                <a:latin typeface="Tahoma" panose="020B0604030504040204" pitchFamily="34" charset="0"/>
                <a:cs typeface="Times New Roman" panose="02020603050405020304" pitchFamily="18" charset="0"/>
              </a:rPr>
              <a:t>) Cont’d</a:t>
            </a:r>
            <a:endParaRPr lang="en-ZW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5A30909-1D77-E63B-2FD5-EDDE2280C8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1242383"/>
              </p:ext>
            </p:extLst>
          </p:nvPr>
        </p:nvGraphicFramePr>
        <p:xfrm>
          <a:off x="304800" y="1143000"/>
          <a:ext cx="8534400" cy="53249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9696681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336159799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65055887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96052774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652404606"/>
                    </a:ext>
                  </a:extLst>
                </a:gridCol>
              </a:tblGrid>
              <a:tr h="24762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Energy and Power Development </a:t>
                      </a: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b="0" dirty="0">
                          <a:solidFill>
                            <a:schemeClr val="tx1"/>
                          </a:solidFill>
                          <a:effectLst/>
                        </a:rPr>
                        <a:t>3553.9</a:t>
                      </a:r>
                      <a:endParaRPr lang="en-ZW" sz="16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b="0" dirty="0">
                          <a:solidFill>
                            <a:schemeClr val="tx1"/>
                          </a:solidFill>
                          <a:effectLst/>
                        </a:rPr>
                        <a:t>2823.7</a:t>
                      </a:r>
                      <a:endParaRPr lang="en-ZW" sz="16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b="0" dirty="0">
                          <a:solidFill>
                            <a:schemeClr val="tx1"/>
                          </a:solidFill>
                          <a:effectLst/>
                        </a:rPr>
                        <a:t>2369.7</a:t>
                      </a:r>
                      <a:endParaRPr lang="en-ZW" sz="16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b="0" dirty="0">
                          <a:solidFill>
                            <a:schemeClr val="tx1"/>
                          </a:solidFill>
                          <a:effectLst/>
                        </a:rPr>
                        <a:t>8183.6</a:t>
                      </a:r>
                      <a:endParaRPr lang="en-ZW" sz="16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264234"/>
                  </a:ext>
                </a:extLst>
              </a:tr>
              <a:tr h="24762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 Information Communication Technology and Courier Services 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3294.6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1274.9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4793.7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8088.2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1729182574"/>
                  </a:ext>
                </a:extLst>
              </a:tr>
              <a:tr h="24762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 National Housing and Social Amenities 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10061.5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2392.6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6894.7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16956.2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3545351181"/>
                  </a:ext>
                </a:extLst>
              </a:tr>
              <a:tr h="24762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 Judicial Services Commission 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5445.8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4177.6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3083.0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8583.6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2876622223"/>
                  </a:ext>
                </a:extLst>
              </a:tr>
              <a:tr h="24762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 Public Service Commission 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22572.1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18103.4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48800.0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71552.1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2503513472"/>
                  </a:ext>
                </a:extLst>
              </a:tr>
              <a:tr h="24762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 National Council of Chiefs 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671.0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281.9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500.0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1171.0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3708423479"/>
                  </a:ext>
                </a:extLst>
              </a:tr>
              <a:tr h="221475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 Zimbabwe Human Rights Commission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403.9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330.6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527.4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931.3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2893838756"/>
                  </a:ext>
                </a:extLst>
              </a:tr>
              <a:tr h="221475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 National Peace and Reconciliation Commission 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441.3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247.8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390.4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831.7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2554687740"/>
                  </a:ext>
                </a:extLst>
              </a:tr>
              <a:tr h="24762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 National Prosecuting Authority 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1629.3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938.1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1518.3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3147.5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384980769"/>
                  </a:ext>
                </a:extLst>
              </a:tr>
              <a:tr h="24762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 Zimbabwe Anti-Corruption Commission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913.7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517.4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351.4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1265.1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4212253326"/>
                  </a:ext>
                </a:extLst>
              </a:tr>
              <a:tr h="24762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 Zimbabwe Electoral Commission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11632.8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9547.8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32693.5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44326.3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2598569759"/>
                  </a:ext>
                </a:extLst>
              </a:tr>
              <a:tr h="24762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 Zimbabwe Gender Commission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497.6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172.9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507.3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1004.9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2405151640"/>
                  </a:ext>
                </a:extLst>
              </a:tr>
              <a:tr h="24762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 Zimbabwe Land Commission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1759.3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1175.8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4688.4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6447.7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713583613"/>
                  </a:ext>
                </a:extLst>
              </a:tr>
              <a:tr h="221475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 Zimbabwe Media Commission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511.0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181.1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238.2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749.2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877829108"/>
                  </a:ext>
                </a:extLst>
              </a:tr>
              <a:tr h="295571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 Sub-TOTAL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852032.6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490793.1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851474.8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1703507.4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2209719435"/>
                  </a:ext>
                </a:extLst>
              </a:tr>
              <a:tr h="221475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 i="1" dirty="0">
                          <a:effectLst/>
                        </a:rPr>
                        <a:t>Constitutional and Statutory</a:t>
                      </a:r>
                      <a:endParaRPr lang="en-ZW" sz="1600" i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 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 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 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 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2311109506"/>
                  </a:ext>
                </a:extLst>
              </a:tr>
              <a:tr h="24762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 Debt Service: Interest Bill 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14367.0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3487.4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3000.0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17367.0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2219085134"/>
                  </a:ext>
                </a:extLst>
              </a:tr>
              <a:tr h="24762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 Pension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47641.5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31572.7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62628.9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110270.4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1876469930"/>
                  </a:ext>
                </a:extLst>
              </a:tr>
              <a:tr h="24762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 Transfers to Provincial Councils and Local Authorities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42539.0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7143.3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10000.0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52539.0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892622330"/>
                  </a:ext>
                </a:extLst>
              </a:tr>
              <a:tr h="247628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 Other Constitutional &amp; Statutory Appropriations 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4960.3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1510.2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>
                          <a:effectLst/>
                        </a:rPr>
                        <a:t>2149.8</a:t>
                      </a:r>
                      <a:endParaRPr lang="en-ZW" sz="16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dirty="0">
                          <a:effectLst/>
                        </a:rPr>
                        <a:t>7110.1</a:t>
                      </a:r>
                      <a:endParaRPr lang="en-ZW" sz="16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1707717746"/>
                  </a:ext>
                </a:extLst>
              </a:tr>
              <a:tr h="429033">
                <a:tc>
                  <a:txBody>
                    <a:bodyPr/>
                    <a:lstStyle/>
                    <a:p>
                      <a:pPr marL="176530" algn="l">
                        <a:lnSpc>
                          <a:spcPct val="150000"/>
                        </a:lnSpc>
                      </a:pPr>
                      <a:r>
                        <a:rPr lang="en-ZW" sz="1050" b="1" dirty="0">
                          <a:effectLst/>
                        </a:rPr>
                        <a:t> Total Expenditure &amp; Net Lending </a:t>
                      </a:r>
                      <a:endParaRPr lang="en-ZW" sz="1600" b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b="1" dirty="0">
                          <a:effectLst/>
                        </a:rPr>
                        <a:t>968268.5</a:t>
                      </a:r>
                      <a:endParaRPr lang="en-ZW" sz="1600" b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b="1" dirty="0">
                          <a:effectLst/>
                        </a:rPr>
                        <a:t>534506.6</a:t>
                      </a:r>
                      <a:endParaRPr lang="en-ZW" sz="1600" b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b="1" dirty="0">
                          <a:effectLst/>
                        </a:rPr>
                        <a:t>929253.5</a:t>
                      </a:r>
                      <a:endParaRPr lang="en-ZW" sz="1600" b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tc>
                  <a:txBody>
                    <a:bodyPr/>
                    <a:lstStyle/>
                    <a:p>
                      <a:pPr marL="176530" algn="r">
                        <a:lnSpc>
                          <a:spcPct val="150000"/>
                        </a:lnSpc>
                      </a:pPr>
                      <a:r>
                        <a:rPr lang="en-ZW" sz="1050" b="1" dirty="0">
                          <a:effectLst/>
                        </a:rPr>
                        <a:t>1897522.0</a:t>
                      </a:r>
                      <a:endParaRPr lang="en-ZW" sz="1600" b="1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04" marR="39204" marT="0" marB="0"/>
                </a:tc>
                <a:extLst>
                  <a:ext uri="{0D108BD9-81ED-4DB2-BD59-A6C34878D82A}">
                    <a16:rowId xmlns:a16="http://schemas.microsoft.com/office/drawing/2014/main" val="232776488"/>
                  </a:ext>
                </a:extLst>
              </a:tr>
            </a:tbl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644C3FF-5274-ACF8-D181-3DB83026B34A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19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1908117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A3103-0F2B-0F60-186E-09C639342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21606"/>
            <a:ext cx="7886700" cy="40683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350" dirty="0"/>
          </a:p>
          <a:p>
            <a:pPr marL="0" indent="0" algn="ctr">
              <a:buNone/>
            </a:pPr>
            <a:r>
              <a:rPr lang="en-US" sz="10350" dirty="0"/>
              <a:t>END</a:t>
            </a:r>
            <a:endParaRPr lang="en-ZW" sz="10350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647137D-EC33-12D3-443C-697AF1AF13E8}"/>
              </a:ext>
            </a:extLst>
          </p:cNvPr>
          <p:cNvSpPr txBox="1">
            <a:spLocks/>
          </p:cNvSpPr>
          <p:nvPr/>
        </p:nvSpPr>
        <p:spPr>
          <a:xfrm>
            <a:off x="8458200" y="6356351"/>
            <a:ext cx="609600" cy="27304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dirty="0"/>
              <a:t>20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2200075323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template 4">
      <a:dk1>
        <a:srgbClr val="4D4D4D"/>
      </a:dk1>
      <a:lt1>
        <a:srgbClr val="FFFFFF"/>
      </a:lt1>
      <a:dk2>
        <a:srgbClr val="000000"/>
      </a:dk2>
      <a:lt2>
        <a:srgbClr val="9B6902"/>
      </a:lt2>
      <a:accent1>
        <a:srgbClr val="C75E00"/>
      </a:accent1>
      <a:accent2>
        <a:srgbClr val="FED416"/>
      </a:accent2>
      <a:accent3>
        <a:srgbClr val="FFFFFF"/>
      </a:accent3>
      <a:accent4>
        <a:srgbClr val="404040"/>
      </a:accent4>
      <a:accent5>
        <a:srgbClr val="E0B6AA"/>
      </a:accent5>
      <a:accent6>
        <a:srgbClr val="E6C013"/>
      </a:accent6>
      <a:hlink>
        <a:srgbClr val="EE6600"/>
      </a:hlink>
      <a:folHlink>
        <a:srgbClr val="EAEAEA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plate 1">
        <a:dk1>
          <a:srgbClr val="4D4D4D"/>
        </a:dk1>
        <a:lt1>
          <a:srgbClr val="FFFFFF"/>
        </a:lt1>
        <a:dk2>
          <a:srgbClr val="000000"/>
        </a:dk2>
        <a:lt2>
          <a:srgbClr val="D5E1F3"/>
        </a:lt2>
        <a:accent1>
          <a:srgbClr val="BC4417"/>
        </a:accent1>
        <a:accent2>
          <a:srgbClr val="CF9C1C"/>
        </a:accent2>
        <a:accent3>
          <a:srgbClr val="FFFFFF"/>
        </a:accent3>
        <a:accent4>
          <a:srgbClr val="404040"/>
        </a:accent4>
        <a:accent5>
          <a:srgbClr val="DAB0AB"/>
        </a:accent5>
        <a:accent6>
          <a:srgbClr val="BB8D18"/>
        </a:accent6>
        <a:hlink>
          <a:srgbClr val="E8C97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000000"/>
        </a:dk2>
        <a:lt2>
          <a:srgbClr val="986615"/>
        </a:lt2>
        <a:accent1>
          <a:srgbClr val="BF4413"/>
        </a:accent1>
        <a:accent2>
          <a:srgbClr val="FFAB21"/>
        </a:accent2>
        <a:accent3>
          <a:srgbClr val="FFFFFF"/>
        </a:accent3>
        <a:accent4>
          <a:srgbClr val="404040"/>
        </a:accent4>
        <a:accent5>
          <a:srgbClr val="DCB0AA"/>
        </a:accent5>
        <a:accent6>
          <a:srgbClr val="E79B1D"/>
        </a:accent6>
        <a:hlink>
          <a:srgbClr val="C5A37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000000"/>
        </a:dk2>
        <a:lt2>
          <a:srgbClr val="4A1B17"/>
        </a:lt2>
        <a:accent1>
          <a:srgbClr val="C66C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DFBAAA"/>
        </a:accent5>
        <a:accent6>
          <a:srgbClr val="E6C013"/>
        </a:accent6>
        <a:hlink>
          <a:srgbClr val="FFDE93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000000"/>
        </a:dk2>
        <a:lt2>
          <a:srgbClr val="9B6902"/>
        </a:lt2>
        <a:accent1>
          <a:srgbClr val="C75E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E0B6AA"/>
        </a:accent5>
        <a:accent6>
          <a:srgbClr val="E6C013"/>
        </a:accent6>
        <a:hlink>
          <a:srgbClr val="EE66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000000"/>
        </a:dk2>
        <a:lt2>
          <a:srgbClr val="570301"/>
        </a:lt2>
        <a:accent1>
          <a:srgbClr val="D37E00"/>
        </a:accent1>
        <a:accent2>
          <a:srgbClr val="F5CB03"/>
        </a:accent2>
        <a:accent3>
          <a:srgbClr val="FFFFFF"/>
        </a:accent3>
        <a:accent4>
          <a:srgbClr val="404040"/>
        </a:accent4>
        <a:accent5>
          <a:srgbClr val="E6C0AA"/>
        </a:accent5>
        <a:accent6>
          <a:srgbClr val="DEB802"/>
        </a:accent6>
        <a:hlink>
          <a:srgbClr val="D860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000000"/>
        </a:dk2>
        <a:lt2>
          <a:srgbClr val="713C0C"/>
        </a:lt2>
        <a:accent1>
          <a:srgbClr val="E4B058"/>
        </a:accent1>
        <a:accent2>
          <a:srgbClr val="FDD912"/>
        </a:accent2>
        <a:accent3>
          <a:srgbClr val="FFFFFF"/>
        </a:accent3>
        <a:accent4>
          <a:srgbClr val="404040"/>
        </a:accent4>
        <a:accent5>
          <a:srgbClr val="EFD4B4"/>
        </a:accent5>
        <a:accent6>
          <a:srgbClr val="E5C40F"/>
        </a:accent6>
        <a:hlink>
          <a:srgbClr val="E063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000000"/>
        </a:dk2>
        <a:lt2>
          <a:srgbClr val="953900"/>
        </a:lt2>
        <a:accent1>
          <a:srgbClr val="B65300"/>
        </a:accent1>
        <a:accent2>
          <a:srgbClr val="CE6A00"/>
        </a:accent2>
        <a:accent3>
          <a:srgbClr val="FFFFFF"/>
        </a:accent3>
        <a:accent4>
          <a:srgbClr val="404040"/>
        </a:accent4>
        <a:accent5>
          <a:srgbClr val="D7B3AA"/>
        </a:accent5>
        <a:accent6>
          <a:srgbClr val="BA5F00"/>
        </a:accent6>
        <a:hlink>
          <a:srgbClr val="F0A806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000000"/>
        </a:dk2>
        <a:lt2>
          <a:srgbClr val="D87200"/>
        </a:lt2>
        <a:accent1>
          <a:srgbClr val="E29B07"/>
        </a:accent1>
        <a:accent2>
          <a:srgbClr val="EDBF03"/>
        </a:accent2>
        <a:accent3>
          <a:srgbClr val="FFFFFF"/>
        </a:accent3>
        <a:accent4>
          <a:srgbClr val="404040"/>
        </a:accent4>
        <a:accent5>
          <a:srgbClr val="EECBAA"/>
        </a:accent5>
        <a:accent6>
          <a:srgbClr val="D7AD02"/>
        </a:accent6>
        <a:hlink>
          <a:srgbClr val="7CA43F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000000"/>
        </a:dk2>
        <a:lt2>
          <a:srgbClr val="D24D06"/>
        </a:lt2>
        <a:accent1>
          <a:srgbClr val="E59709"/>
        </a:accent1>
        <a:accent2>
          <a:srgbClr val="E9AC24"/>
        </a:accent2>
        <a:accent3>
          <a:srgbClr val="FFFFFF"/>
        </a:accent3>
        <a:accent4>
          <a:srgbClr val="404040"/>
        </a:accent4>
        <a:accent5>
          <a:srgbClr val="F0C9AA"/>
        </a:accent5>
        <a:accent6>
          <a:srgbClr val="D39B20"/>
        </a:accent6>
        <a:hlink>
          <a:srgbClr val="F7B80B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000000"/>
        </a:dk2>
        <a:lt2>
          <a:srgbClr val="CD5003"/>
        </a:lt2>
        <a:accent1>
          <a:srgbClr val="419DCF"/>
        </a:accent1>
        <a:accent2>
          <a:srgbClr val="BC1F1F"/>
        </a:accent2>
        <a:accent3>
          <a:srgbClr val="FFFFFF"/>
        </a:accent3>
        <a:accent4>
          <a:srgbClr val="404040"/>
        </a:accent4>
        <a:accent5>
          <a:srgbClr val="B0CCE4"/>
        </a:accent5>
        <a:accent6>
          <a:srgbClr val="AA1B1B"/>
        </a:accent6>
        <a:hlink>
          <a:srgbClr val="FFE42F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1">
        <a:dk1>
          <a:srgbClr val="4D4D4D"/>
        </a:dk1>
        <a:lt1>
          <a:srgbClr val="FFFFFF"/>
        </a:lt1>
        <a:dk2>
          <a:srgbClr val="000000"/>
        </a:dk2>
        <a:lt2>
          <a:srgbClr val="DF2905"/>
        </a:lt2>
        <a:accent1>
          <a:srgbClr val="D05203"/>
        </a:accent1>
        <a:accent2>
          <a:srgbClr val="72A3E1"/>
        </a:accent2>
        <a:accent3>
          <a:srgbClr val="FFFFFF"/>
        </a:accent3>
        <a:accent4>
          <a:srgbClr val="404040"/>
        </a:accent4>
        <a:accent5>
          <a:srgbClr val="E4B3AA"/>
        </a:accent5>
        <a:accent6>
          <a:srgbClr val="6793CC"/>
        </a:accent6>
        <a:hlink>
          <a:srgbClr val="F3A105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000FF"/>
    </a:hlink>
    <a:folHlink>
      <a:srgbClr val="FF00FF"/>
    </a:folHlink>
  </a:clrScheme>
  <a:fontScheme name="Office Theme">
    <a:majorFont>
      <a:latin typeface="Helvetica Neue"/>
      <a:ea typeface="Helvetica Neue"/>
      <a:cs typeface="Helvetica Neue"/>
    </a:majorFont>
    <a:minorFont>
      <a:latin typeface="Helvetica Neue"/>
      <a:ea typeface="Helvetica Neue"/>
      <a:cs typeface="Helvetica Neue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3121</TotalTime>
  <Words>1407</Words>
  <Application>Microsoft Office PowerPoint</Application>
  <PresentationFormat>On-screen Show (4:3)</PresentationFormat>
  <Paragraphs>801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Arial Narrow</vt:lpstr>
      <vt:lpstr>Calibri</vt:lpstr>
      <vt:lpstr>Tahoma</vt:lpstr>
      <vt:lpstr>template</vt:lpstr>
      <vt:lpstr>THE 2022 MID-TERM BUDGET &amp; ECONOMIC REVIEW AND SUPPLEMENTARY BUDGET</vt:lpstr>
      <vt:lpstr>International Commodity Price Changes (%)</vt:lpstr>
      <vt:lpstr>Global Developments &amp; Outlook</vt:lpstr>
      <vt:lpstr>Sub-Sahara African Economies GDP Growth (%)</vt:lpstr>
      <vt:lpstr>Global Inflation (%)</vt:lpstr>
      <vt:lpstr>Domestic Economic Performance</vt:lpstr>
      <vt:lpstr>Domestic Inflation Developments</vt:lpstr>
      <vt:lpstr>Components of Reserve Money: June 2022</vt:lpstr>
      <vt:lpstr>Current Account Developments (US$ millions)</vt:lpstr>
      <vt:lpstr>Preliminary Revenue Performance: Jan - Jun 2022</vt:lpstr>
      <vt:lpstr>Revenue Heads Performance: Jan to Jun 2022</vt:lpstr>
      <vt:lpstr>Expenditure Performance Jan - Jun 2022 (ZWL$ Mns)</vt:lpstr>
      <vt:lpstr>Development Partner Support by Sector (Grants)</vt:lpstr>
      <vt:lpstr>Stock of Domestic Debt: June 2021 (ZWL$ Mn) </vt:lpstr>
      <vt:lpstr>External Debt: June 2022 (US$ m) </vt:lpstr>
      <vt:lpstr>Zimbabwe’s Budget Transparency</vt:lpstr>
      <vt:lpstr>Revised Revenue Projections to Year End (ZWL$m)</vt:lpstr>
      <vt:lpstr>Revised Projected Expenditures to Year End (ZWL$M)</vt:lpstr>
      <vt:lpstr>Supplementary Vote Appropriations (ZWL$m)</vt:lpstr>
      <vt:lpstr>Supplementary Vote Appropriations (ZWL$m) Cont’d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Review of Zimbabwe</dc:title>
  <dc:creator>Vincent T. Mugwira</dc:creator>
  <cp:lastModifiedBy>CRESNCIA GAPARE</cp:lastModifiedBy>
  <cp:revision>44</cp:revision>
  <cp:lastPrinted>2022-06-16T13:33:03Z</cp:lastPrinted>
  <dcterms:created xsi:type="dcterms:W3CDTF">2022-06-15T08:43:35Z</dcterms:created>
  <dcterms:modified xsi:type="dcterms:W3CDTF">2022-09-08T07:10:42Z</dcterms:modified>
</cp:coreProperties>
</file>